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5" r:id="rId5"/>
    <p:sldId id="284" r:id="rId6"/>
    <p:sldId id="286" r:id="rId7"/>
    <p:sldId id="283" r:id="rId8"/>
    <p:sldId id="282" r:id="rId9"/>
    <p:sldId id="287" r:id="rId10"/>
    <p:sldId id="288" r:id="rId11"/>
    <p:sldId id="289" r:id="rId12"/>
    <p:sldId id="292" r:id="rId13"/>
    <p:sldId id="291" r:id="rId14"/>
    <p:sldId id="290" r:id="rId15"/>
    <p:sldId id="293" r:id="rId16"/>
    <p:sldId id="294" r:id="rId17"/>
    <p:sldId id="265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73062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Научного общество школьников  МБОУ «Гимназия №7»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 « Белая сова»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105400"/>
            <a:ext cx="7992888" cy="1752600"/>
          </a:xfrm>
        </p:spPr>
        <p:txBody>
          <a:bodyPr>
            <a:normAutofit/>
          </a:bodyPr>
          <a:lstStyle/>
          <a:p>
            <a:r>
              <a:rPr lang="ru-RU" b="1" dirty="0" smtClean="0"/>
              <a:t>Вместе с  "Белою совой"</a:t>
            </a:r>
            <a:endParaRPr lang="ru-RU" dirty="0" smtClean="0"/>
          </a:p>
          <a:p>
            <a:r>
              <a:rPr lang="ru-RU" b="1" dirty="0" smtClean="0"/>
              <a:t>Хочу познать весь шар земной!</a:t>
            </a:r>
            <a:endParaRPr lang="ru-RU" dirty="0"/>
          </a:p>
        </p:txBody>
      </p:sp>
      <p:pic>
        <p:nvPicPr>
          <p:cNvPr id="8193" name="Picture 1" descr="n439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132856"/>
            <a:ext cx="2304256" cy="2944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206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Педагоги, подготовившие победителей и призеров: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692696"/>
          <a:ext cx="8568952" cy="6022467"/>
        </p:xfrm>
        <a:graphic>
          <a:graphicData uri="http://schemas.openxmlformats.org/drawingml/2006/table">
            <a:tbl>
              <a:tblPr/>
              <a:tblGrid>
                <a:gridCol w="3528392"/>
                <a:gridCol w="3168352"/>
                <a:gridCol w="1872208"/>
              </a:tblGrid>
              <a:tr h="112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(школьный) этап</a:t>
                      </a:r>
                    </a:p>
                  </a:txBody>
                  <a:tcPr marL="36649" marR="36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(муниципальный) этап</a:t>
                      </a:r>
                    </a:p>
                  </a:txBody>
                  <a:tcPr marL="36649" marR="36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(региональный) этап</a:t>
                      </a:r>
                    </a:p>
                  </a:txBody>
                  <a:tcPr marL="36649" marR="36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 английского языка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Пшеницына 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А.В., Марченко Н.В, Смирнова И.В., Иващенко В.Д., Смирнова Т.Т., Семенова М.Д.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 биологии и географии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Агафонова 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С.П., </a:t>
                      </a:r>
                      <a:r>
                        <a:rPr lang="ru-RU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Гостева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Т.Н., Борисов А.А., Красовская А.Е.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 информатики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r>
                        <a:rPr lang="ru-RU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Игицкий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Е.В.,  Коноплев А. 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 истории, обществознания и права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Ростокина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Л,Н., </a:t>
                      </a:r>
                      <a:r>
                        <a:rPr lang="ru-RU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Коршилова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Р. А., Попов М.Е.,  </a:t>
                      </a:r>
                      <a:r>
                        <a:rPr lang="ru-RU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Стетюха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С. Н., </a:t>
                      </a:r>
                      <a:r>
                        <a:rPr lang="ru-RU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Гладина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математики: </a:t>
                      </a:r>
                      <a:r>
                        <a:rPr lang="ru-RU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Гратте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Т.В., Полякова Г.А., Самойлова Л.Г., </a:t>
                      </a:r>
                      <a:r>
                        <a:rPr lang="ru-RU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Чичканова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 физической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культуры: </a:t>
                      </a:r>
                      <a:r>
                        <a:rPr lang="ru-RU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Сивак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В.М.,  Тарасов Д.О., Зайцев В.В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 русского и литературы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r>
                        <a:rPr lang="ru-RU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Конченко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А.А., Осипова И.Б., Проничева Т.Г., Зотова М.В., </a:t>
                      </a:r>
                      <a:r>
                        <a:rPr lang="ru-RU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Евченко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Л.М., </a:t>
                      </a:r>
                      <a:r>
                        <a:rPr lang="ru-RU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Заборщикова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Е.Г.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 физики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r>
                        <a:rPr lang="ru-RU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Кухто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Г.М., Гапонова Т.С.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химии  Петрова 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Н.А..</a:t>
                      </a:r>
                    </a:p>
                  </a:txBody>
                  <a:tcPr marL="36649" marR="36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Агафонова С.П., учитель биологии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Гостева</a:t>
                      </a: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Т.Н., учитель биологии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Евченко</a:t>
                      </a: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Л.М., учитель русского языка и литературы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Зайцев В.В., учитель физической культуры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Конченко</a:t>
                      </a: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А.А., учитель русского языка и литературы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Коршилова</a:t>
                      </a: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Р.А., учитель истории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Красовская А.Е., учитель географии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Проничева Т.Г., учитель русского языка и обществознания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Семенова М.Д., учитель английского языка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Сивак</a:t>
                      </a: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В.М., учитель физической культуры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Стетюха</a:t>
                      </a: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С.Н., учитель истории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Тарасов Д.О., учитель физической культуры</a:t>
                      </a:r>
                    </a:p>
                  </a:txBody>
                  <a:tcPr marL="36649" marR="36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Агафонова С.П., учитель биологии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Семенова М.Д., учитель английского языка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Сивак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В.М.,  учитель физической культуры</a:t>
                      </a:r>
                    </a:p>
                  </a:txBody>
                  <a:tcPr marL="36649" marR="36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00B050"/>
                </a:solidFill>
              </a:rPr>
              <a:t>Участие в городских играх, конкурсах и олимпиадах 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196752"/>
          <a:ext cx="8640960" cy="3024336"/>
        </p:xfrm>
        <a:graphic>
          <a:graphicData uri="http://schemas.openxmlformats.org/drawingml/2006/table">
            <a:tbl>
              <a:tblPr/>
              <a:tblGrid>
                <a:gridCol w="903249"/>
                <a:gridCol w="2481352"/>
                <a:gridCol w="2143926"/>
                <a:gridCol w="1363231"/>
                <a:gridCol w="1749202"/>
              </a:tblGrid>
              <a:tr h="344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Дата 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 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Участники 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 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Руководители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 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Городской интегрированной олимпиаде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школьников по истории, литературе, МХК, искусству </a:t>
                      </a: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«Между прошлым  и будущим».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обучающихся 9-11классов 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Измайлов Денис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9А;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Молодяев</a:t>
                      </a: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Андрей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9 А;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Полянский Илья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10 Б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Кузнецов Ярослав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10 Б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Марченко Владислав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10 Б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Малич</a:t>
                      </a: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Валерия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10Б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 за </a:t>
                      </a:r>
                      <a:r>
                        <a:rPr lang="en-US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место команда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Евченко</a:t>
                      </a: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Л.М.,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Ростокиной</a:t>
                      </a: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Л.Н.,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Конченко</a:t>
                      </a: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А.А.,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00B050"/>
                </a:solidFill>
              </a:rPr>
              <a:t>Участие в городских играх, конкурсах и олимпиадах 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196752"/>
          <a:ext cx="8640960" cy="3340685"/>
        </p:xfrm>
        <a:graphic>
          <a:graphicData uri="http://schemas.openxmlformats.org/drawingml/2006/table">
            <a:tbl>
              <a:tblPr/>
              <a:tblGrid>
                <a:gridCol w="903249"/>
                <a:gridCol w="1905063"/>
                <a:gridCol w="2720215"/>
                <a:gridCol w="1363231"/>
                <a:gridCol w="1749202"/>
              </a:tblGrid>
              <a:tr h="122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Дата 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 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Участники 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 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Руководители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14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 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Региональный этап Всероссийской олимпиады по школьному краеведению  «Отечество»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Номинация «Военная история. Великая Отечественная война. Дети и война. Поиск»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1место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Марченко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Владислав, 10Б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Марченко Татьяна Михайловна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педагог дополнительного образования.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14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Номинация «Экологическое краеведение»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место 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Малич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Валерия, 10Б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Евченко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Луиза Маратовна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учитель русского языка и литературы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14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Номинация «Литературное краеведение»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место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 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Марченко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Владислав, 10Б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Марченко Татьяна Михайловна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педагог дополнительного образования.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420888"/>
          <a:ext cx="8640960" cy="1859169"/>
        </p:xfrm>
        <a:graphic>
          <a:graphicData uri="http://schemas.openxmlformats.org/drawingml/2006/table">
            <a:tbl>
              <a:tblPr/>
              <a:tblGrid>
                <a:gridCol w="903249"/>
                <a:gridCol w="2481352"/>
                <a:gridCol w="2143926"/>
                <a:gridCol w="1363231"/>
                <a:gridCol w="1749202"/>
              </a:tblGrid>
              <a:tr h="1859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 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Игра «Большая интеллектуальная регата» по предметам естественно-математического цикла для 7-9 классов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Хорошева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Д, 8А;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Трепет В., 8А;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Чеченин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О, 7Г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Шестое место 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Гапонова Т.С.,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Гратте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Т. В.,  Ларина О.В., Петрова Н.А., Полякова Г.А., Самойлова Л.Г.</a:t>
                      </a:r>
                    </a:p>
                  </a:txBody>
                  <a:tcPr marL="60634" marR="60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00B050"/>
                </a:solidFill>
              </a:rPr>
              <a:t>Участие в городских играх, конкурсах и олимпиадах 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Дистанционные мероприятия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Март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820472" cy="55446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FF0000"/>
                </a:solidFill>
              </a:rPr>
              <a:t>Городской фестиваль литературного творчества школьников «Вдохновение»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Конкурс по истории, социологии и политике "Твои возможности»,  для  обучающихся 10-11 классов.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70C0"/>
                </a:solidFill>
              </a:rPr>
              <a:t>Областная дистанционная викторина, посвященная Всемирному дню охраны водных ресурсов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Всероссийский конкурс научно-исследовательских, изобретательских и творческих работ, обучающихся «Обретенное поколение -  наука, творчество, духовность»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B050"/>
                </a:solidFill>
              </a:rPr>
              <a:t>Всероссийские детские конкурсы научно-исследовательских и творческих работ «Первые шаги в науке» (заочный)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Муниципальный конкурс по робототехнике </a:t>
            </a:r>
            <a:r>
              <a:rPr lang="ru-RU" sz="2400" b="1" dirty="0" smtClean="0"/>
              <a:t>«АРКТИК-РОБОТ»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70C0"/>
                </a:solidFill>
              </a:rPr>
              <a:t>Интеллектуальная игра по географии для обучающихся 10-11 классов «Вокруг света»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1143000"/>
          </a:xfrm>
        </p:spPr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Апрель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324528" cy="56166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70C0"/>
                </a:solidFill>
              </a:rPr>
              <a:t>Викторина «Знатоки географии» для обучающихся 6-7 классов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B050"/>
                </a:solidFill>
              </a:rPr>
              <a:t>Областная  дистанционная  викторина, посвященная Дню экологических знаний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Региональный фестиваль в рамках Всероссийского экологического детского фестиваля «Дети России за сохранение природы»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Регионального фестиваля в рамках Всероссийского экологического детского фестиваля «Дети России за сохранение природы»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Конкурс школьных проектов  </a:t>
            </a:r>
            <a:r>
              <a:rPr lang="ru-RU" sz="2400" b="1" dirty="0" smtClean="0"/>
              <a:t>«Тебе, мой Мурманск, посвящаю…»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Открытая олимпиада по математике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«На кубок Андреева» (МПЛ)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Открытая олимпиада по математике </a:t>
            </a:r>
            <a:r>
              <a:rPr lang="ru-RU" sz="2400" b="1" dirty="0" smtClean="0"/>
              <a:t>«Потенциал-юниор»,</a:t>
            </a:r>
            <a:r>
              <a:rPr lang="ru-RU" sz="2400" dirty="0" smtClean="0"/>
              <a:t> для учащихся 5-6 классов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Гимназическая научно – практическая конференция «Каждый из нас немного ученый»</a:t>
            </a:r>
          </a:p>
          <a:p>
            <a:pPr>
              <a:buFont typeface="Wingdings" pitchFamily="2" charset="2"/>
              <a:buChar char="ü"/>
            </a:pP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Январь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6166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B0F0"/>
                </a:solidFill>
              </a:rPr>
              <a:t>Дистанционный конкурс для обучающихся 7-11 классов «Лучший пользователь ПК».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Муниципальный конкурс школьников по информационным и компьютерным технологиям «Цифровой берег 2016»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B050"/>
                </a:solidFill>
              </a:rPr>
              <a:t>Региональная научно-практическая интернет- конференция «Информатизация образования Мурманской области: проблемы, перспективы» </a:t>
            </a:r>
            <a:r>
              <a:rPr lang="ru-RU" sz="2800" dirty="0" smtClean="0">
                <a:solidFill>
                  <a:srgbClr val="FF0000"/>
                </a:solidFill>
              </a:rPr>
              <a:t>(до 15.12.2015г. Заявка)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Областной геологической олимпиады школьников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Региональный  этап  Всероссийского юниорского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лесного конкурса «Подрост»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Февраль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76064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Региональный этап Российского научного юниорского водного конкурса – 2016 (научно-исследовательских и прикладных проектов учащихся старших классов по теме охраны и восстановления водных ресурсов)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Городской фестиваль творчества младших школьников «Радуга талантов»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Российской научно-практической конференции школьников с участием стран ближнего и дальнего зарубежья «Юность. Наука. Культура – Арктика – 2016» </a:t>
            </a:r>
            <a:r>
              <a:rPr lang="ru-RU" dirty="0" smtClean="0">
                <a:solidFill>
                  <a:srgbClr val="FF0000"/>
                </a:solidFill>
              </a:rPr>
              <a:t>(МПЛ)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Всероссийский конкурс талантливой молодежи «Национальное достояние России» (заочный)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Всероссийский форум исследовательских и творческих работ «Мы Гордость Родины»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Деятельность НОШ «Белая сова»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772816"/>
            <a:ext cx="4067498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Научно-исследовательская деятельность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72816"/>
            <a:ext cx="426295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Познавательно-коммуникативная работа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3861048"/>
            <a:ext cx="4392488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Творческая деятельность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Познавательно-коммуникативная работа 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1196752"/>
            <a:ext cx="26642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Участие обучающиеся гимназии: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2132856"/>
          <a:ext cx="8568953" cy="3672408"/>
        </p:xfrm>
        <a:graphic>
          <a:graphicData uri="http://schemas.openxmlformats.org/drawingml/2006/table">
            <a:tbl>
              <a:tblPr/>
              <a:tblGrid>
                <a:gridCol w="1080120"/>
                <a:gridCol w="4125943"/>
                <a:gridCol w="1586133"/>
                <a:gridCol w="1776757"/>
              </a:tblGrid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Дата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422" marR="52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Мероприятие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422" marR="52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ФИО, класс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422" marR="52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Руководители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422" marR="52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10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422" marR="52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Региональный этап </a:t>
                      </a: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Всероссийского фестиваля науки « </a:t>
                      </a: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NAUKA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0+»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422" marR="52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7,8 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классов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422" marR="52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Красовская А.Е.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Фролкина Л.В.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422" marR="52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Игра «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Логослото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 в рамках дней Кольской АЭС в Мурманске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422" marR="52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класс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422" marR="52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Красовская А.Е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422" marR="52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Декабрь 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422" marR="52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Экскурсия в музей занимательных наук «Фокус в нашей жизни» в Мурманском областном краеведческом музее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422" marR="52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5-7 классы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422" marR="52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Красовская А.Е.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422" marR="52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Познавательно-коммуникативная работа 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980728"/>
            <a:ext cx="2979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Участие педагогов гимназии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1340768"/>
          <a:ext cx="8640960" cy="5372481"/>
        </p:xfrm>
        <a:graphic>
          <a:graphicData uri="http://schemas.openxmlformats.org/drawingml/2006/table">
            <a:tbl>
              <a:tblPr/>
              <a:tblGrid>
                <a:gridCol w="720080"/>
                <a:gridCol w="5040560"/>
                <a:gridCol w="1296144"/>
                <a:gridCol w="1584176"/>
              </a:tblGrid>
              <a:tr h="117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Дата 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Мероприятие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ФИО 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 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Научно-практическая конференция для педагогов «Исследовательская деятельность в школе: опыт, проблемы. Перспективы» Секция «Практика организации эффективной работы образовательных учреждений в исследовательской деятельности и сфере научно-технического творчества обучающихся»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Красовская А.Е.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Муниципальный 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431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 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Дистанционная химическая школа (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тьюторское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сопровождение участников олимпиады по химии) 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«Эффективные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 и методы работы с учащимися, испытывающими трудности при изучении курса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химии»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Ларина О.В., </a:t>
                      </a: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Петрова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Н.А.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Муниципальный 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Практикум на базе МБОУ «Лицея №4» «Решение задач повышенной сложности в курсе геометрии основной школы» </a:t>
                      </a:r>
                      <a:endParaRPr lang="ru-RU" sz="1800" b="0" i="0" u="none" strike="noStrike">
                        <a:latin typeface="Arial"/>
                      </a:endParaRPr>
                    </a:p>
                  </a:txBody>
                  <a:tcPr marL="38227" marR="38227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b="0" i="0" u="none" strike="noStrike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Самойлова Л.Г.</a:t>
                      </a:r>
                      <a:endParaRPr lang="ru-RU" sz="1800" b="0" i="0" u="none" strike="noStrike">
                        <a:latin typeface="Arial"/>
                      </a:endParaRPr>
                    </a:p>
                  </a:txBody>
                  <a:tcPr marL="38227" marR="38227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Муниципальный 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38227" marR="38227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Вебинар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« Подготовка обучающихся к решению заданий по русскому языку муниципального этапа олимпиады»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Заборщикова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Е.Г.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Региональный 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Вебсеминар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«Методика решения задач повышенного и высокого уровня сложности по математике»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Захарова М.А., Самойлова Л.Г.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Региональный 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Практикум «Методические, дидактические аспекты подготовки учащихся основной и полной школы к решению задач раздела «Элементы статистики и теории вероятностей»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Чичканова Н.В.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Региональный 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Декабрь 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Городской семинар </a:t>
                      </a: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базе СОШ №45 «</a:t>
                      </a: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научных обществ как фактор развития образовательной среды</a:t>
                      </a: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Красовская А.Е.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Муниципальный </a:t>
                      </a:r>
                    </a:p>
                  </a:txBody>
                  <a:tcPr marL="38205" marR="3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Научно-исследовательская деятельность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Выставка - конференция школьников «Юные исследователи – будущее Севера»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772815"/>
          <a:ext cx="8568952" cy="4360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2592288"/>
                <a:gridCol w="1386154"/>
                <a:gridCol w="2142238"/>
              </a:tblGrid>
              <a:tr h="1520942">
                <a:tc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Марченко Владислав, 10 «А»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Олбанский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язык» — страшно или смешно?», секция «Русская лингвистика»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дипломом II степени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Евченко Луиза Маратовна – учитель русского языка и литературы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4582">
                <a:tc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Карасев Илья, 9 «Б» 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«Экономия электроэнергии в быту и школе»,  секции, «Инженерные науки»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Участие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Гапонова Татьяна Семеновна – учитель физики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20942">
                <a:tc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Федорова Дарья, 4 «А» 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«Влияние занятий спортом на учебную деятельность»,  секция «Социология и психология»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Участие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Стасюк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Татьяна Николаевна – учитель начальных классов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858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Научный молодежный форум Северо-запада России «Шаг в будущее»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916832"/>
          <a:ext cx="8712968" cy="3537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0"/>
                <a:gridCol w="3240360"/>
                <a:gridCol w="864096"/>
                <a:gridCol w="2808312"/>
              </a:tblGrid>
              <a:tr h="1008112">
                <a:tc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Марченко Владислав, 10 «А» 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Олбанский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язык». Языковая игра или реальность», секция «Русская лингвистика»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Евченко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Луиза Маратовна – учитель русского языка и литературы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47775">
                <a:tc>
                  <a:txBody>
                    <a:bodyPr/>
                    <a:lstStyle/>
                    <a:p>
                      <a:pPr marL="1524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Делий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Эльвира, 9 «»</a:t>
                      </a:r>
                    </a:p>
                    <a:p>
                      <a:pPr marL="1524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«Кукла-тренажёр для детей с нарушением зрения», секция «Прикладное искусство (мода и дизайн)»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Немкина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Людмила Александровна, педагог дополнительного образования,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Делий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Ирина Николаевна, педагог дополнительного образования,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Анцупова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Ольга Борисовна, методист, МБОУ ДОД г. Мурманска Дом детского творчества имени А.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Бредова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Творческая деятельность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6766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Всероссийская олимпиада школьников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6" y="404664"/>
          <a:ext cx="9036494" cy="5851000"/>
        </p:xfrm>
        <a:graphic>
          <a:graphicData uri="http://schemas.openxmlformats.org/drawingml/2006/table">
            <a:tbl>
              <a:tblPr/>
              <a:tblGrid>
                <a:gridCol w="410750"/>
                <a:gridCol w="1280930"/>
                <a:gridCol w="900606"/>
                <a:gridCol w="1008112"/>
                <a:gridCol w="720080"/>
                <a:gridCol w="864096"/>
                <a:gridCol w="936104"/>
                <a:gridCol w="648072"/>
                <a:gridCol w="778628"/>
                <a:gridCol w="744558"/>
                <a:gridCol w="744558"/>
              </a:tblGrid>
              <a:tr h="31858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 п.п.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 (школьный) этап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 (муниципальный) этап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 (региональный) этап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5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Общее количество участников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победителей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призёров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Общее количество участников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победителей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призёров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Общее количество участников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победителей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призёров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Искусство (МХК)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ОБЖ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Экология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508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112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1422</Words>
  <Application>Microsoft Office PowerPoint</Application>
  <PresentationFormat>Экран (4:3)</PresentationFormat>
  <Paragraphs>330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Научного общество школьников  МБОУ «Гимназия №7»  « Белая сова» </vt:lpstr>
      <vt:lpstr>Деятельность НОШ «Белая сова»</vt:lpstr>
      <vt:lpstr>Познавательно-коммуникативная работа  </vt:lpstr>
      <vt:lpstr>Познавательно-коммуникативная работа  </vt:lpstr>
      <vt:lpstr>Научно-исследовательская деятельность </vt:lpstr>
      <vt:lpstr>Выставка - конференция школьников «Юные исследователи – будущее Севера»</vt:lpstr>
      <vt:lpstr>Научный молодежный форум Северо-запада России «Шаг в будущее»</vt:lpstr>
      <vt:lpstr>Творческая деятельность</vt:lpstr>
      <vt:lpstr>Слайд 9</vt:lpstr>
      <vt:lpstr>Педагоги, подготовившие победителей и призеров: </vt:lpstr>
      <vt:lpstr>Участие в городских играх, конкурсах и олимпиадах  </vt:lpstr>
      <vt:lpstr>Участие в городских играх, конкурсах и олимпиадах  </vt:lpstr>
      <vt:lpstr>Участие в городских играх, конкурсах и олимпиадах  </vt:lpstr>
      <vt:lpstr>Дистанционные мероприятия</vt:lpstr>
      <vt:lpstr>Март </vt:lpstr>
      <vt:lpstr>Апрель </vt:lpstr>
      <vt:lpstr>Январь </vt:lpstr>
      <vt:lpstr>Февраль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анюта</dc:creator>
  <cp:lastModifiedBy>анюта</cp:lastModifiedBy>
  <cp:revision>37</cp:revision>
  <dcterms:created xsi:type="dcterms:W3CDTF">2015-12-13T19:17:27Z</dcterms:created>
  <dcterms:modified xsi:type="dcterms:W3CDTF">2016-04-24T14:13:22Z</dcterms:modified>
</cp:coreProperties>
</file>