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909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913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92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68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051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5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96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31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80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40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0DD28-4DFF-49F1-9338-739EFF6E4D09}" type="datetimeFigureOut">
              <a:rPr lang="ru-RU" smtClean="0"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73978-5BB6-4915-9C5D-15C343DFEB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94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rgbClr val="002060"/>
                </a:solidFill>
              </a:rPr>
              <a:t>Метапредметность</a:t>
            </a:r>
            <a:r>
              <a:rPr lang="ru-RU" b="1" dirty="0" smtClean="0">
                <a:solidFill>
                  <a:srgbClr val="002060"/>
                </a:solidFill>
              </a:rPr>
              <a:t> – основа развития современной образовательной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Основное назначение </a:t>
            </a:r>
            <a:r>
              <a:rPr lang="ru-RU" dirty="0" err="1" smtClean="0"/>
              <a:t>метапредметного</a:t>
            </a:r>
            <a:r>
              <a:rPr lang="ru-RU" dirty="0" smtClean="0"/>
              <a:t> подхода в образовании – достижение нового качества образования: предметных,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, личностных результатов учащихся.</a:t>
            </a:r>
          </a:p>
          <a:p>
            <a:pPr marL="0" indent="0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Образовательные эффекты:</a:t>
            </a:r>
          </a:p>
          <a:p>
            <a:r>
              <a:rPr lang="ru-RU" dirty="0" smtClean="0"/>
              <a:t>Реализация </a:t>
            </a:r>
            <a:r>
              <a:rPr lang="ru-RU" dirty="0" err="1" smtClean="0"/>
              <a:t>деятельностного</a:t>
            </a:r>
            <a:r>
              <a:rPr lang="ru-RU" dirty="0" smtClean="0"/>
              <a:t> подхода в образовании</a:t>
            </a:r>
          </a:p>
          <a:p>
            <a:r>
              <a:rPr lang="ru-RU" dirty="0" smtClean="0"/>
              <a:t>Формирование </a:t>
            </a:r>
            <a:r>
              <a:rPr lang="ru-RU" dirty="0" err="1" smtClean="0"/>
              <a:t>метаумений</a:t>
            </a:r>
            <a:r>
              <a:rPr lang="ru-RU" dirty="0" smtClean="0"/>
              <a:t> и обеспечение требований ФГОС к результатам обучения</a:t>
            </a:r>
          </a:p>
          <a:p>
            <a:r>
              <a:rPr lang="ru-RU" dirty="0" smtClean="0"/>
              <a:t>Ориентация на развитие компетентностей – основного показателя качества образовательной работы</a:t>
            </a:r>
          </a:p>
          <a:p>
            <a:r>
              <a:rPr lang="ru-RU" dirty="0" smtClean="0"/>
              <a:t>Обучение школьников общим приемам, техникам, схемам, образцам мыслительной работы, которые лежат над предметами, поверх предметов, но которые воспроизводятся при работе с любым предметным материалом.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364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Способы </a:t>
            </a:r>
            <a:r>
              <a:rPr lang="ru-RU" b="1" dirty="0" err="1" smtClean="0">
                <a:solidFill>
                  <a:srgbClr val="002060"/>
                </a:solidFill>
              </a:rPr>
              <a:t>метадеятельности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2111"/>
            <a:ext cx="10515600" cy="476485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Познание (работа со знанием и информацией)</a:t>
            </a:r>
          </a:p>
          <a:p>
            <a:r>
              <a:rPr lang="ru-RU" dirty="0" err="1" smtClean="0"/>
              <a:t>Проблематизация</a:t>
            </a:r>
            <a:endParaRPr lang="ru-RU" dirty="0" smtClean="0"/>
          </a:p>
          <a:p>
            <a:r>
              <a:rPr lang="ru-RU" dirty="0" smtClean="0"/>
              <a:t>Целеполагание (цель и задача)</a:t>
            </a:r>
          </a:p>
          <a:p>
            <a:r>
              <a:rPr lang="ru-RU" dirty="0" smtClean="0"/>
              <a:t>Работа с понятием</a:t>
            </a:r>
          </a:p>
          <a:p>
            <a:r>
              <a:rPr lang="ru-RU" dirty="0" smtClean="0"/>
              <a:t>Моделирование</a:t>
            </a:r>
          </a:p>
          <a:p>
            <a:r>
              <a:rPr lang="ru-RU" dirty="0" smtClean="0"/>
              <a:t>Идеализация</a:t>
            </a:r>
          </a:p>
          <a:p>
            <a:r>
              <a:rPr lang="ru-RU" dirty="0" smtClean="0"/>
              <a:t>Схематизация</a:t>
            </a:r>
          </a:p>
          <a:p>
            <a:r>
              <a:rPr lang="ru-RU" dirty="0" smtClean="0"/>
              <a:t>Различение</a:t>
            </a:r>
          </a:p>
          <a:p>
            <a:r>
              <a:rPr lang="ru-RU" dirty="0" smtClean="0"/>
              <a:t>Позиционирование</a:t>
            </a:r>
          </a:p>
          <a:p>
            <a:r>
              <a:rPr lang="ru-RU" dirty="0" smtClean="0"/>
              <a:t>Наблюдение</a:t>
            </a:r>
          </a:p>
          <a:p>
            <a:r>
              <a:rPr lang="ru-RU" dirty="0" smtClean="0"/>
              <a:t>эксперимент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0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ФИПИ: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метапредметные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результаты и учебная деятельность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err="1" smtClean="0"/>
              <a:t>Метапредметные</a:t>
            </a:r>
            <a:r>
              <a:rPr lang="ru-RU" dirty="0" smtClean="0"/>
              <a:t> результаты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Межпредметные</a:t>
            </a:r>
            <a:r>
              <a:rPr lang="ru-RU" dirty="0" smtClean="0"/>
              <a:t> понятия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ru-RU" dirty="0" smtClean="0"/>
              <a:t>УУД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7017" y="2581154"/>
            <a:ext cx="2488557" cy="578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Регулятивные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67018" y="3495554"/>
            <a:ext cx="2488556" cy="6134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Коммуникативные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60060" y="2581153"/>
            <a:ext cx="2488557" cy="5787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Познавательные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60060" y="3915416"/>
            <a:ext cx="2488557" cy="5787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Смысловое чтение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360058" y="6123570"/>
            <a:ext cx="2488557" cy="5787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Решение проблем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60059" y="5397257"/>
            <a:ext cx="2488557" cy="5787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Методологические умения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360060" y="4670944"/>
            <a:ext cx="2488557" cy="5787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Логические операции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82633" y="4444678"/>
            <a:ext cx="2569580" cy="2164465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Письменные измерительные материалы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63907" y="5710518"/>
            <a:ext cx="2530998" cy="114748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Устные формы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880158" y="3495554"/>
            <a:ext cx="2795287" cy="1952483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Наблюдение за деятельностью (проект, учебное исследование)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8994339" y="4251324"/>
            <a:ext cx="271194" cy="2261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Левая фигурная скобка 15"/>
          <p:cNvSpPr/>
          <p:nvPr/>
        </p:nvSpPr>
        <p:spPr>
          <a:xfrm>
            <a:off x="6462531" y="2577074"/>
            <a:ext cx="128286" cy="14354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flipH="1" flipV="1">
            <a:off x="3717403" y="3294787"/>
            <a:ext cx="1124953" cy="134217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751646" y="3202602"/>
            <a:ext cx="2587143" cy="100218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684362" y="3641937"/>
            <a:ext cx="3782027" cy="203200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2" idx="6"/>
          </p:cNvCxnSpPr>
          <p:nvPr/>
        </p:nvCxnSpPr>
        <p:spPr>
          <a:xfrm flipV="1">
            <a:off x="6852213" y="4960311"/>
            <a:ext cx="2277723" cy="5666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8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Метапредметный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урок – урок обучения смысловому чтению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>
                <a:solidFill>
                  <a:srgbClr val="7030A0"/>
                </a:solidFill>
              </a:rPr>
              <a:t>Смысловое чтение – комплексное универсальное учебное действие:</a:t>
            </a:r>
            <a:endParaRPr lang="ru-RU" sz="4000" dirty="0" smtClean="0">
              <a:solidFill>
                <a:srgbClr val="7030A0"/>
              </a:solidFill>
            </a:endParaRPr>
          </a:p>
          <a:p>
            <a:pPr lvl="0"/>
            <a:r>
              <a:rPr lang="ru-RU" dirty="0" smtClean="0"/>
              <a:t>осмысление цели чтения (для чего?)</a:t>
            </a:r>
          </a:p>
          <a:p>
            <a:pPr lvl="0"/>
            <a:r>
              <a:rPr lang="ru-RU" dirty="0" smtClean="0"/>
              <a:t>умение выбирать вид чтения в зависимости от его цели (как? каким образом?)</a:t>
            </a:r>
          </a:p>
          <a:p>
            <a:pPr lvl="0"/>
            <a:r>
              <a:rPr lang="ru-RU" dirty="0" smtClean="0"/>
              <a:t>умение определять основную и второстепенную информацию</a:t>
            </a:r>
          </a:p>
          <a:p>
            <a:pPr lvl="0"/>
            <a:r>
              <a:rPr lang="ru-RU" dirty="0" smtClean="0"/>
              <a:t>умение свободно ориентироваться и воспринимать тексты различных стилей</a:t>
            </a:r>
          </a:p>
          <a:p>
            <a:pPr lvl="0"/>
            <a:r>
              <a:rPr lang="ru-RU" dirty="0" smtClean="0"/>
              <a:t>умение адекватно оценивать информацию, полученную из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002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Метапредметный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урок – урок - исследование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Познавательные УУД</a:t>
            </a:r>
          </a:p>
          <a:p>
            <a:pPr algn="just"/>
            <a:r>
              <a:rPr lang="ru-RU" dirty="0" smtClean="0"/>
              <a:t>Умение определять понятие, создавать обобщение, устанавливать аналогии, классифицировать, самостоятельно выбирать основания и критерии для классификации, устанавливать </a:t>
            </a:r>
            <a:r>
              <a:rPr lang="ru-RU" dirty="0" err="1" smtClean="0"/>
              <a:t>причинно</a:t>
            </a:r>
            <a:r>
              <a:rPr lang="ru-RU" dirty="0" smtClean="0"/>
              <a:t> – следственные связи, строить логическое рассуждение, умозаключение (индуктивное, дедуктивное, по аналогии) и делать выводы.</a:t>
            </a:r>
          </a:p>
          <a:p>
            <a:pPr algn="just"/>
            <a:r>
              <a:rPr lang="ru-RU" dirty="0" smtClean="0"/>
              <a:t>Умение создавать, применять и преобразовывать знаки и символы, модели и схемы для решения учебных и познавательных 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56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Коммуникативные УУД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Умение организовывать учебное сотрудничество и совместную деятельность с учителем и сверстниками;</a:t>
            </a:r>
          </a:p>
          <a:p>
            <a:r>
              <a:rPr lang="ru-RU" sz="3200" dirty="0"/>
              <a:t>р</a:t>
            </a:r>
            <a:r>
              <a:rPr lang="ru-RU" sz="3200" dirty="0" smtClean="0"/>
              <a:t>аботать  индивидуально и в группе: находить общее решение и разрешать конфликты на основе согласования позиций и учёта интересов;</a:t>
            </a:r>
          </a:p>
          <a:p>
            <a:r>
              <a:rPr lang="ru-RU" sz="3200" dirty="0"/>
              <a:t>ф</a:t>
            </a:r>
            <a:r>
              <a:rPr lang="ru-RU" sz="3200" dirty="0" smtClean="0"/>
              <a:t>ормулировать, аргументировать и отстаивать свое мнение.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1067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Регулятивные УУД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Умение самостоятельно определять цели обучения, ставить задачи в познавательной деятельности, развивать мотивы и интересы своей познавательной деятельности.</a:t>
            </a:r>
          </a:p>
          <a:p>
            <a:r>
              <a:rPr lang="ru-RU" dirty="0" smtClean="0"/>
              <a:t>Умение самостоятельно планировать пути достижения целей, выбирать наиболее эффективные способы решения учебных и познавательных задач.</a:t>
            </a:r>
          </a:p>
          <a:p>
            <a:r>
              <a:rPr lang="ru-RU" dirty="0" smtClean="0"/>
              <a:t>Умение соотносить свои действия с планируемыми результатами, осуществлять контроль своей деятельности.</a:t>
            </a:r>
          </a:p>
          <a:p>
            <a:r>
              <a:rPr lang="ru-RU" dirty="0" smtClean="0"/>
              <a:t>Владеть основами самоконтроля, самооценки, принятия решений и осуществления осознанного выбора в учебной и познавательной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1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392</Words>
  <Application>Microsoft Office PowerPoint</Application>
  <PresentationFormat>Широкоэкранный</PresentationFormat>
  <Paragraphs>55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Метапредметность – основа развития современной образовательной практики</vt:lpstr>
      <vt:lpstr>Способы метадеятельности</vt:lpstr>
      <vt:lpstr>ФИПИ: метапредметные результаты и учебная деятельность</vt:lpstr>
      <vt:lpstr>Метапредметный урок – урок обучения смысловому чтению</vt:lpstr>
      <vt:lpstr>Метапредметный урок – урок - исследование</vt:lpstr>
      <vt:lpstr>Коммуникативные УУД</vt:lpstr>
      <vt:lpstr>Регулятивные УУД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Метапредметность – основа развития современной образовательной практики.</dc:title>
  <dc:creator>User</dc:creator>
  <cp:lastModifiedBy>User</cp:lastModifiedBy>
  <cp:revision>5</cp:revision>
  <dcterms:created xsi:type="dcterms:W3CDTF">2017-01-29T17:29:29Z</dcterms:created>
  <dcterms:modified xsi:type="dcterms:W3CDTF">2017-01-29T18:13:45Z</dcterms:modified>
</cp:coreProperties>
</file>