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18.xml" ContentType="application/vnd.openxmlformats-officedocument.presentationml.notesSlide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theme/themeOverride1.xml" ContentType="application/vnd.openxmlformats-officedocument.themeOverride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commentAuthors.xml" ContentType="application/vnd.openxmlformats-officedocument.presentationml.commentAuthors+xml"/>
  <Override PartName="/ppt/slideLayouts/slideLayout10.xml" ContentType="application/vnd.openxmlformats-officedocument.presentationml.slideLayout+xml"/>
  <Default Extension="tiff" ContentType="image/tiff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Default Extension="xlsx" ContentType="application/vnd.openxmlformats-officedocument.spreadsheetml.sheet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  <Override PartName="/ppt/notesSlides/notesSlide17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notesSlides/notesSlide13.xml" ContentType="application/vnd.openxmlformats-officedocument.presentationml.notes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318" r:id="rId3"/>
    <p:sldId id="321" r:id="rId4"/>
    <p:sldId id="325" r:id="rId5"/>
    <p:sldId id="257" r:id="rId6"/>
    <p:sldId id="326" r:id="rId7"/>
    <p:sldId id="327" r:id="rId8"/>
    <p:sldId id="268" r:id="rId9"/>
    <p:sldId id="328" r:id="rId10"/>
    <p:sldId id="320" r:id="rId11"/>
    <p:sldId id="329" r:id="rId12"/>
    <p:sldId id="330" r:id="rId13"/>
    <p:sldId id="331" r:id="rId14"/>
    <p:sldId id="332" r:id="rId15"/>
    <p:sldId id="334" r:id="rId16"/>
    <p:sldId id="335" r:id="rId17"/>
    <p:sldId id="260" r:id="rId18"/>
    <p:sldId id="324" r:id="rId19"/>
    <p:sldId id="305" r:id="rId20"/>
    <p:sldId id="336" r:id="rId21"/>
    <p:sldId id="302" r:id="rId22"/>
    <p:sldId id="259" r:id="rId23"/>
    <p:sldId id="316" r:id="rId24"/>
    <p:sldId id="338" r:id="rId25"/>
    <p:sldId id="317" r:id="rId2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argina Tatyana" initials="KT" lastIdx="1" clrIdx="0">
    <p:extLst>
      <p:ext uri="{19B8F6BF-5375-455C-9EA6-DF929625EA0E}">
        <p15:presenceInfo xmlns:p15="http://schemas.microsoft.com/office/powerpoint/2012/main" xmlns="" userId="1c3bee2622a1c90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C70B1A"/>
    <a:srgbClr val="CC112B"/>
    <a:srgbClr val="63791D"/>
    <a:srgbClr val="D80200"/>
    <a:srgbClr val="233716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4040" autoAdjust="0"/>
    <p:restoredTop sz="99064" autoAdjust="0"/>
  </p:normalViewPr>
  <p:slideViewPr>
    <p:cSldViewPr snapToGrid="0">
      <p:cViewPr varScale="1">
        <p:scale>
          <a:sx n="79" d="100"/>
          <a:sy n="79" d="100"/>
        </p:scale>
        <p:origin x="-90" y="-810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_____Microsoft_Office_Excel1.xlsx"/><Relationship Id="rId1" Type="http://schemas.openxmlformats.org/officeDocument/2006/relationships/themeOverride" Target="../theme/themeOverrid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6"/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pieChart>
        <c:varyColors val="1"/>
        <c:dLbls/>
        <c:firstSliceAng val="0"/>
      </c:pieChart>
    </c:plotArea>
    <c:plotVisOnly val="1"/>
    <c:dispBlanksAs val="zero"/>
  </c:chart>
  <c:txPr>
    <a:bodyPr/>
    <a:lstStyle/>
    <a:p>
      <a:pPr>
        <a:defRPr sz="1800"/>
      </a:pPr>
      <a:endParaRPr lang="ru-RU"/>
    </a:p>
  </c:txPr>
  <c:externalData r:id="rId2"/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7FA869-E3FB-4AF0-9551-EB803473CF8E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283990-4E37-46BC-8AB8-E9A1C5BA562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076733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4257714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Мы нуждаемся в современных гаджетах и часто меняем их на новые модели.</a:t>
            </a:r>
            <a:r>
              <a:rPr lang="ru-RU" sz="2000" baseline="0" dirty="0"/>
              <a:t> </a:t>
            </a:r>
            <a:endParaRPr lang="ru-RU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/>
              <a:t>Плохая новость: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Неработающие или устаревшие модели телефонов выбрасываются на свалку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Устройства тратят много электроэнергии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lvl="0">
              <a:lnSpc>
                <a:spcPct val="120000"/>
              </a:lnSpc>
              <a:buClr>
                <a:srgbClr val="D16349"/>
              </a:buClr>
              <a:buSzPct val="85000"/>
            </a:pPr>
            <a:r>
              <a:rPr lang="ru-RU" sz="2000" b="1" dirty="0">
                <a:solidFill>
                  <a:prstClr val="black"/>
                </a:solidFill>
              </a:rPr>
              <a:t>Хорошая новость</a:t>
            </a:r>
            <a:r>
              <a:rPr lang="en-US" sz="2000" b="1" dirty="0">
                <a:solidFill>
                  <a:prstClr val="black"/>
                </a:solidFill>
              </a:rPr>
              <a:t>: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</a:p>
          <a:p>
            <a:pPr marL="274320" lvl="0" indent="-274320">
              <a:lnSpc>
                <a:spcPct val="120000"/>
              </a:lnSpc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000" dirty="0">
                <a:solidFill>
                  <a:prstClr val="black"/>
                </a:solidFill>
              </a:rPr>
              <a:t>Есть новые, </a:t>
            </a:r>
            <a:r>
              <a:rPr lang="ru-RU" sz="2000" dirty="0" err="1">
                <a:solidFill>
                  <a:prstClr val="black"/>
                </a:solidFill>
              </a:rPr>
              <a:t>экологичные</a:t>
            </a:r>
            <a:r>
              <a:rPr lang="ru-RU" sz="2000" dirty="0">
                <a:solidFill>
                  <a:prstClr val="black"/>
                </a:solidFill>
              </a:rPr>
              <a:t> мобильные технологии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75938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Мы нуждаемся в современных гаджетах и часто меняем их на новые модели.</a:t>
            </a:r>
            <a:r>
              <a:rPr lang="ru-RU" sz="2000" baseline="0" dirty="0"/>
              <a:t> </a:t>
            </a:r>
            <a:endParaRPr lang="ru-RU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/>
              <a:t>Плохая новость: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Неработающие или устаревшие модели телефонов выбрасываются на свалку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Устройства тратят много электроэнергии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lvl="0">
              <a:lnSpc>
                <a:spcPct val="120000"/>
              </a:lnSpc>
              <a:buClr>
                <a:srgbClr val="D16349"/>
              </a:buClr>
              <a:buSzPct val="85000"/>
            </a:pPr>
            <a:r>
              <a:rPr lang="ru-RU" sz="2000" b="1" dirty="0">
                <a:solidFill>
                  <a:prstClr val="black"/>
                </a:solidFill>
              </a:rPr>
              <a:t>Хорошая новость</a:t>
            </a:r>
            <a:r>
              <a:rPr lang="en-US" sz="2000" b="1" dirty="0">
                <a:solidFill>
                  <a:prstClr val="black"/>
                </a:solidFill>
              </a:rPr>
              <a:t>: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</a:p>
          <a:p>
            <a:pPr marL="274320" lvl="0" indent="-274320">
              <a:lnSpc>
                <a:spcPct val="120000"/>
              </a:lnSpc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000" dirty="0">
                <a:solidFill>
                  <a:prstClr val="black"/>
                </a:solidFill>
              </a:rPr>
              <a:t>Есть новые, </a:t>
            </a:r>
            <a:r>
              <a:rPr lang="ru-RU" sz="2000" dirty="0" err="1">
                <a:solidFill>
                  <a:prstClr val="black"/>
                </a:solidFill>
              </a:rPr>
              <a:t>экологичные</a:t>
            </a:r>
            <a:r>
              <a:rPr lang="ru-RU" sz="2000" dirty="0">
                <a:solidFill>
                  <a:prstClr val="black"/>
                </a:solidFill>
              </a:rPr>
              <a:t> мобильные технологии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7593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Интернет похож на информационное супер-шоссе. </a:t>
            </a:r>
          </a:p>
          <a:p>
            <a:pPr marL="0" indent="0">
              <a:buNone/>
            </a:pPr>
            <a:r>
              <a:rPr lang="ru-RU" dirty="0"/>
              <a:t>«Машины» - это </a:t>
            </a:r>
            <a:r>
              <a:rPr lang="ru-RU" b="1" dirty="0"/>
              <a:t>серверы</a:t>
            </a:r>
            <a:r>
              <a:rPr lang="ru-RU" dirty="0"/>
              <a:t> (хранят и мгновенно передают информацию с одного конца мира в другой). </a:t>
            </a:r>
          </a:p>
          <a:p>
            <a:pPr marL="0" indent="0">
              <a:buNone/>
            </a:pPr>
            <a:r>
              <a:rPr lang="ru-RU" dirty="0"/>
              <a:t>Когда серверы объединяются, они образуют </a:t>
            </a:r>
            <a:r>
              <a:rPr lang="ru-RU" b="1" dirty="0"/>
              <a:t>дата-центры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3231787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sz="1200" dirty="0"/>
              <a:t>Телефон</a:t>
            </a:r>
            <a:r>
              <a:rPr lang="ru-RU" sz="1200" baseline="0" dirty="0"/>
              <a:t> может заряжаться</a:t>
            </a:r>
            <a:r>
              <a:rPr lang="en-US" sz="1200" baseline="0" dirty="0"/>
              <a:t>: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dirty="0"/>
              <a:t>От кручения велосипедных педалей! 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ru-RU" sz="1200" dirty="0"/>
              <a:t>От воды (водород и кислород преобразуются</a:t>
            </a:r>
            <a:r>
              <a:rPr lang="en-US" sz="1200" dirty="0"/>
              <a:t> </a:t>
            </a:r>
            <a:r>
              <a:rPr lang="ru-RU" sz="1200" dirty="0"/>
              <a:t>в электроэнергию) </a:t>
            </a:r>
            <a:endParaRPr lang="en-US" sz="1200" dirty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От солнца (даже при плохой погоде и в помещении)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От тепла (от контакта с телом, от отопительных приборов)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7202594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При строительстве базовых станций МТС устанавливает энергосберегающее оборудование. </a:t>
            </a:r>
          </a:p>
          <a:p>
            <a:pPr marL="0" indent="0">
              <a:buNone/>
            </a:pPr>
            <a:r>
              <a:rPr lang="ru-RU" dirty="0"/>
              <a:t>Ряд станций работает</a:t>
            </a:r>
            <a:r>
              <a:rPr lang="en-US" dirty="0"/>
              <a:t>:</a:t>
            </a:r>
            <a:r>
              <a:rPr lang="ru-RU" dirty="0"/>
              <a:t> 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- на энергии ветра</a:t>
            </a:r>
            <a:endParaRPr lang="en-US" dirty="0"/>
          </a:p>
          <a:p>
            <a:pPr>
              <a:buFontTx/>
              <a:buChar char="-"/>
            </a:pPr>
            <a:r>
              <a:rPr lang="ru-RU" dirty="0"/>
              <a:t> на водороде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r>
              <a:rPr lang="ru-RU" dirty="0"/>
              <a:t> от солнечных батарей</a:t>
            </a:r>
            <a:endParaRPr lang="en-US" dirty="0"/>
          </a:p>
          <a:p>
            <a:pPr>
              <a:buFontTx/>
              <a:buChar char="-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638860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Мы нуждаемся в современных гаджетах и часто меняем их на новые модели.</a:t>
            </a:r>
            <a:r>
              <a:rPr lang="ru-RU" sz="2000" baseline="0" dirty="0"/>
              <a:t> </a:t>
            </a:r>
            <a:endParaRPr lang="ru-RU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/>
              <a:t>Плохая новость: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Неработающие или устаревшие модели телефонов выбрасываются на свалку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Устройства тратят много электроэнергии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lvl="0">
              <a:lnSpc>
                <a:spcPct val="120000"/>
              </a:lnSpc>
              <a:buClr>
                <a:srgbClr val="D16349"/>
              </a:buClr>
              <a:buSzPct val="85000"/>
            </a:pPr>
            <a:r>
              <a:rPr lang="ru-RU" sz="2000" b="1" dirty="0">
                <a:solidFill>
                  <a:prstClr val="black"/>
                </a:solidFill>
              </a:rPr>
              <a:t>Хорошая новость</a:t>
            </a:r>
            <a:r>
              <a:rPr lang="en-US" sz="2000" b="1" dirty="0">
                <a:solidFill>
                  <a:prstClr val="black"/>
                </a:solidFill>
              </a:rPr>
              <a:t>: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</a:p>
          <a:p>
            <a:pPr marL="274320" lvl="0" indent="-274320">
              <a:lnSpc>
                <a:spcPct val="120000"/>
              </a:lnSpc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000" dirty="0">
                <a:solidFill>
                  <a:prstClr val="black"/>
                </a:solidFill>
              </a:rPr>
              <a:t>Есть новые, </a:t>
            </a:r>
            <a:r>
              <a:rPr lang="ru-RU" sz="2000" dirty="0" err="1">
                <a:solidFill>
                  <a:prstClr val="black"/>
                </a:solidFill>
              </a:rPr>
              <a:t>экологичные</a:t>
            </a:r>
            <a:r>
              <a:rPr lang="ru-RU" sz="2000" dirty="0">
                <a:solidFill>
                  <a:prstClr val="black"/>
                </a:solidFill>
              </a:rPr>
              <a:t> мобильные технологии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759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/>
              <a:t>Во многих странах есть программы по сбору и отправке старых телефонов в другие страны для</a:t>
            </a:r>
            <a:r>
              <a:rPr lang="ru-RU" baseline="0" dirty="0"/>
              <a:t> оказания</a:t>
            </a:r>
            <a:r>
              <a:rPr lang="ru-RU" dirty="0"/>
              <a:t> благотворительной помощи. </a:t>
            </a:r>
          </a:p>
          <a:p>
            <a:r>
              <a:rPr lang="ru-RU" dirty="0"/>
              <a:t>В России есть интернет-порталы,</a:t>
            </a:r>
            <a:r>
              <a:rPr lang="ru-RU" baseline="0" dirty="0"/>
              <a:t> где можно подарить свой старый телефон, например, общероссийский портал «</a:t>
            </a:r>
            <a:r>
              <a:rPr lang="ru-RU" baseline="0" dirty="0" err="1"/>
              <a:t>ДаруДар</a:t>
            </a:r>
            <a:r>
              <a:rPr lang="ru-RU" baseline="0" dirty="0"/>
              <a:t>» или сообщества «Отдам даром» в нашем городе, которое можно найти в </a:t>
            </a:r>
            <a:r>
              <a:rPr lang="ru-RU" baseline="0" dirty="0" err="1"/>
              <a:t>соцсетях</a:t>
            </a:r>
            <a:r>
              <a:rPr lang="ru-RU" baseline="0" dirty="0"/>
              <a:t>. </a:t>
            </a:r>
            <a:r>
              <a:rPr lang="ru-RU" dirty="0"/>
              <a:t>Также</a:t>
            </a:r>
            <a:r>
              <a:rPr lang="ru-RU" baseline="0" dirty="0"/>
              <a:t> телефон можно передать в</a:t>
            </a:r>
            <a:r>
              <a:rPr lang="ru-RU" dirty="0"/>
              <a:t> благотворительные</a:t>
            </a:r>
            <a:r>
              <a:rPr lang="ru-RU" baseline="0" dirty="0"/>
              <a:t> фонды или социальные службы, которые есть в нашем городе и которые помогают малоимущим людям. 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21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4858886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7809493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Наше путешествие вместе с </a:t>
            </a:r>
            <a:r>
              <a:rPr lang="ru-RU" dirty="0" err="1"/>
              <a:t>Эконешкой</a:t>
            </a:r>
            <a:r>
              <a:rPr lang="ru-RU" dirty="0"/>
              <a:t> в мир </a:t>
            </a:r>
            <a:r>
              <a:rPr lang="ru-RU" dirty="0" err="1"/>
              <a:t>экологичных</a:t>
            </a:r>
            <a:r>
              <a:rPr lang="ru-RU" dirty="0"/>
              <a:t> мобильных технологий завершается! </a:t>
            </a:r>
          </a:p>
          <a:p>
            <a:pPr marL="0" indent="0">
              <a:buNone/>
            </a:pPr>
            <a:r>
              <a:rPr lang="ru-RU" dirty="0"/>
              <a:t>А наши добрые дела по помощи природе только начинаются!</a:t>
            </a:r>
          </a:p>
          <a:p>
            <a:pPr marL="0" indent="0">
              <a:buNone/>
            </a:pPr>
            <a:r>
              <a:rPr lang="ru-RU" dirty="0"/>
              <a:t>Мы узнали, что мы можем сдавать мобильные телефоны и батарейки в переработку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365606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sz="3500" dirty="0" err="1"/>
              <a:t>Эконешка</a:t>
            </a:r>
            <a:r>
              <a:rPr lang="ru-RU" sz="3500" dirty="0"/>
              <a:t> – это героиня МТС и подружка героя </a:t>
            </a:r>
            <a:r>
              <a:rPr lang="ru-RU" sz="3500" dirty="0" err="1"/>
              <a:t>Интернешки</a:t>
            </a:r>
            <a:r>
              <a:rPr lang="ru-RU" sz="3500" dirty="0"/>
              <a:t>. </a:t>
            </a:r>
            <a:br>
              <a:rPr lang="ru-RU" sz="3500" dirty="0"/>
            </a:br>
            <a:r>
              <a:rPr lang="ru-RU" sz="3500" dirty="0"/>
              <a:t>Она отвечает за экологию и помогает природе,  а </a:t>
            </a:r>
            <a:r>
              <a:rPr lang="ru-RU" sz="3500" dirty="0" err="1"/>
              <a:t>Интернешка</a:t>
            </a:r>
            <a:r>
              <a:rPr lang="ru-RU" sz="3500" dirty="0"/>
              <a:t> - главный по Интернету, помогает ребятам не заблудиться на просторах Всемирной Сети.</a:t>
            </a:r>
            <a:endParaRPr lang="en-US" sz="3500" dirty="0"/>
          </a:p>
          <a:p>
            <a:pPr marL="0" indent="0">
              <a:buNone/>
            </a:pPr>
            <a:endParaRPr lang="ru-RU" dirty="0">
              <a:solidFill>
                <a:srgbClr val="FF0000"/>
              </a:solidFill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6519423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Мы нуждаемся в современных гаджетах и часто меняем их на новые модели.</a:t>
            </a:r>
            <a:r>
              <a:rPr lang="ru-RU" sz="2000" baseline="0" dirty="0"/>
              <a:t> </a:t>
            </a:r>
            <a:endParaRPr lang="ru-RU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/>
              <a:t>Плохая новость: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Неработающие или устаревшие модели телефонов выбрасываются на свалку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Устройства тратят много электроэнергии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lvl="0">
              <a:lnSpc>
                <a:spcPct val="120000"/>
              </a:lnSpc>
              <a:buClr>
                <a:srgbClr val="D16349"/>
              </a:buClr>
              <a:buSzPct val="85000"/>
            </a:pPr>
            <a:r>
              <a:rPr lang="ru-RU" sz="2000" b="1" dirty="0">
                <a:solidFill>
                  <a:prstClr val="black"/>
                </a:solidFill>
              </a:rPr>
              <a:t>Хорошая новость</a:t>
            </a:r>
            <a:r>
              <a:rPr lang="en-US" sz="2000" b="1" dirty="0">
                <a:solidFill>
                  <a:prstClr val="black"/>
                </a:solidFill>
              </a:rPr>
              <a:t>: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</a:p>
          <a:p>
            <a:pPr marL="274320" lvl="0" indent="-274320">
              <a:lnSpc>
                <a:spcPct val="120000"/>
              </a:lnSpc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000" dirty="0">
                <a:solidFill>
                  <a:prstClr val="black"/>
                </a:solidFill>
              </a:rPr>
              <a:t>Есть новые, </a:t>
            </a:r>
            <a:r>
              <a:rPr lang="ru-RU" sz="2000" dirty="0" err="1">
                <a:solidFill>
                  <a:prstClr val="black"/>
                </a:solidFill>
              </a:rPr>
              <a:t>экологичные</a:t>
            </a:r>
            <a:r>
              <a:rPr lang="ru-RU" sz="2000" dirty="0">
                <a:solidFill>
                  <a:prstClr val="black"/>
                </a:solidFill>
              </a:rPr>
              <a:t> мобильные технологии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75938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/>
              <a:t>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55363681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Мы нуждаемся в современных гаджетах и часто меняем их на новые модели.</a:t>
            </a:r>
            <a:r>
              <a:rPr lang="ru-RU" sz="2000" baseline="0" dirty="0"/>
              <a:t> </a:t>
            </a:r>
            <a:endParaRPr lang="ru-RU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/>
              <a:t>Плохая новость: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Неработающие или устаревшие модели телефонов выбрасываются на свалку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Устройства тратят много электроэнергии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lvl="0">
              <a:lnSpc>
                <a:spcPct val="120000"/>
              </a:lnSpc>
              <a:buClr>
                <a:srgbClr val="D16349"/>
              </a:buClr>
              <a:buSzPct val="85000"/>
            </a:pPr>
            <a:r>
              <a:rPr lang="ru-RU" sz="2000" b="1" dirty="0">
                <a:solidFill>
                  <a:prstClr val="black"/>
                </a:solidFill>
              </a:rPr>
              <a:t>Хорошая новость</a:t>
            </a:r>
            <a:r>
              <a:rPr lang="en-US" sz="2000" b="1" dirty="0">
                <a:solidFill>
                  <a:prstClr val="black"/>
                </a:solidFill>
              </a:rPr>
              <a:t>: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</a:p>
          <a:p>
            <a:pPr marL="274320" lvl="0" indent="-274320">
              <a:lnSpc>
                <a:spcPct val="120000"/>
              </a:lnSpc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000" dirty="0">
                <a:solidFill>
                  <a:prstClr val="black"/>
                </a:solidFill>
              </a:rPr>
              <a:t>Есть новые, </a:t>
            </a:r>
            <a:r>
              <a:rPr lang="ru-RU" sz="2000" dirty="0" err="1">
                <a:solidFill>
                  <a:prstClr val="black"/>
                </a:solidFill>
              </a:rPr>
              <a:t>экологичные</a:t>
            </a:r>
            <a:r>
              <a:rPr lang="ru-RU" sz="2000" dirty="0">
                <a:solidFill>
                  <a:prstClr val="black"/>
                </a:solidFill>
              </a:rPr>
              <a:t> мобильные технологии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7593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/>
              <a:t>Компания МТС оснащает линии электропередач, питающие базовые станции, специальными устройствами.</a:t>
            </a:r>
          </a:p>
          <a:p>
            <a:pPr marL="0" indent="0">
              <a:buNone/>
            </a:pPr>
            <a:r>
              <a:rPr lang="ru-RU" dirty="0"/>
              <a:t>Они спасают птиц от гибели от электрического тока. </a:t>
            </a:r>
          </a:p>
          <a:p>
            <a:pPr marL="0" indent="0">
              <a:buNone/>
            </a:pPr>
            <a:r>
              <a:rPr lang="ru-RU" baseline="0" dirty="0"/>
              <a:t>МТС оснастил в разных регионах уже более </a:t>
            </a:r>
            <a:r>
              <a:rPr lang="ru-RU" dirty="0"/>
              <a:t>100 опор,</a:t>
            </a:r>
            <a:r>
              <a:rPr lang="ru-RU" baseline="0" dirty="0"/>
              <a:t> которые были выбраны специалистами как наиболее опасные для птиц. </a:t>
            </a:r>
            <a:endParaRPr lang="ru-RU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68428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Мы нуждаемся в современных гаджетах и часто меняем их на новые модели.</a:t>
            </a:r>
            <a:r>
              <a:rPr lang="ru-RU" sz="2000" baseline="0" dirty="0"/>
              <a:t> </a:t>
            </a:r>
            <a:endParaRPr lang="ru-RU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/>
              <a:t>Плохая новость: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Неработающие или устаревшие модели телефонов выбрасываются на свалку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Устройства тратят много электроэнергии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lvl="0">
              <a:lnSpc>
                <a:spcPct val="120000"/>
              </a:lnSpc>
              <a:buClr>
                <a:srgbClr val="D16349"/>
              </a:buClr>
              <a:buSzPct val="85000"/>
            </a:pPr>
            <a:r>
              <a:rPr lang="ru-RU" sz="2000" b="1" dirty="0">
                <a:solidFill>
                  <a:prstClr val="black"/>
                </a:solidFill>
              </a:rPr>
              <a:t>Хорошая новость</a:t>
            </a:r>
            <a:r>
              <a:rPr lang="en-US" sz="2000" b="1" dirty="0">
                <a:solidFill>
                  <a:prstClr val="black"/>
                </a:solidFill>
              </a:rPr>
              <a:t>: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</a:p>
          <a:p>
            <a:pPr marL="274320" lvl="0" indent="-274320">
              <a:lnSpc>
                <a:spcPct val="120000"/>
              </a:lnSpc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000" dirty="0">
                <a:solidFill>
                  <a:prstClr val="black"/>
                </a:solidFill>
              </a:rPr>
              <a:t>Есть новые, </a:t>
            </a:r>
            <a:r>
              <a:rPr lang="ru-RU" sz="2000" dirty="0" err="1">
                <a:solidFill>
                  <a:prstClr val="black"/>
                </a:solidFill>
              </a:rPr>
              <a:t>экологичные</a:t>
            </a:r>
            <a:r>
              <a:rPr lang="ru-RU" sz="2000" dirty="0">
                <a:solidFill>
                  <a:prstClr val="black"/>
                </a:solidFill>
              </a:rPr>
              <a:t> мобильные технологии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7593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Мы нуждаемся в современных гаджетах и часто меняем их на новые модели.</a:t>
            </a:r>
            <a:r>
              <a:rPr lang="ru-RU" sz="2000" baseline="0" dirty="0"/>
              <a:t> </a:t>
            </a:r>
            <a:endParaRPr lang="ru-RU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/>
              <a:t>Плохая новость: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Неработающие или устаревшие модели телефонов выбрасываются на свалку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Устройства тратят много электроэнергии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lvl="0">
              <a:lnSpc>
                <a:spcPct val="120000"/>
              </a:lnSpc>
              <a:buClr>
                <a:srgbClr val="D16349"/>
              </a:buClr>
              <a:buSzPct val="85000"/>
            </a:pPr>
            <a:r>
              <a:rPr lang="ru-RU" sz="2000" b="1" dirty="0">
                <a:solidFill>
                  <a:prstClr val="black"/>
                </a:solidFill>
              </a:rPr>
              <a:t>Хорошая новость</a:t>
            </a:r>
            <a:r>
              <a:rPr lang="en-US" sz="2000" b="1" dirty="0">
                <a:solidFill>
                  <a:prstClr val="black"/>
                </a:solidFill>
              </a:rPr>
              <a:t>: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</a:p>
          <a:p>
            <a:pPr marL="274320" lvl="0" indent="-274320">
              <a:lnSpc>
                <a:spcPct val="120000"/>
              </a:lnSpc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000" dirty="0">
                <a:solidFill>
                  <a:prstClr val="black"/>
                </a:solidFill>
              </a:rPr>
              <a:t>Есть новые, </a:t>
            </a:r>
            <a:r>
              <a:rPr lang="ru-RU" sz="2000" dirty="0" err="1">
                <a:solidFill>
                  <a:prstClr val="black"/>
                </a:solidFill>
              </a:rPr>
              <a:t>экологичные</a:t>
            </a:r>
            <a:r>
              <a:rPr lang="ru-RU" sz="2000" dirty="0">
                <a:solidFill>
                  <a:prstClr val="black"/>
                </a:solidFill>
              </a:rPr>
              <a:t> мобильные технологии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7593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2000" dirty="0"/>
              <a:t>Мы нуждаемся в современных гаджетах и часто меняем их на новые модели.</a:t>
            </a:r>
            <a:r>
              <a:rPr lang="ru-RU" sz="2000" baseline="0" dirty="0"/>
              <a:t> </a:t>
            </a:r>
            <a:endParaRPr lang="ru-RU" sz="2000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b="1" dirty="0"/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ru-RU" sz="2000" b="1" dirty="0"/>
              <a:t>Плохая новость: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Неработающие или устаревшие модели телефонов выбрасываются на свалку</a:t>
            </a:r>
            <a:r>
              <a:rPr lang="en-US" sz="2000" dirty="0"/>
              <a:t> </a:t>
            </a:r>
          </a:p>
          <a:p>
            <a:pPr marL="342900" indent="-342900">
              <a:lnSpc>
                <a:spcPct val="120000"/>
              </a:lnSpc>
              <a:spcBef>
                <a:spcPts val="0"/>
              </a:spcBef>
              <a:buFont typeface="Arial" panose="020B0604020202020204" pitchFamily="34" charset="0"/>
              <a:buChar char="•"/>
            </a:pPr>
            <a:r>
              <a:rPr lang="ru-RU" sz="2000" dirty="0"/>
              <a:t>Устройства тратят много электроэнергии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pPr lvl="0">
              <a:lnSpc>
                <a:spcPct val="120000"/>
              </a:lnSpc>
              <a:buClr>
                <a:srgbClr val="D16349"/>
              </a:buClr>
              <a:buSzPct val="85000"/>
            </a:pPr>
            <a:r>
              <a:rPr lang="ru-RU" sz="2000" b="1" dirty="0">
                <a:solidFill>
                  <a:prstClr val="black"/>
                </a:solidFill>
              </a:rPr>
              <a:t>Хорошая новость</a:t>
            </a:r>
            <a:r>
              <a:rPr lang="en-US" sz="2000" b="1" dirty="0">
                <a:solidFill>
                  <a:prstClr val="black"/>
                </a:solidFill>
              </a:rPr>
              <a:t>:</a:t>
            </a:r>
            <a:r>
              <a:rPr lang="ru-RU" sz="2000" b="1" dirty="0">
                <a:solidFill>
                  <a:prstClr val="black"/>
                </a:solidFill>
              </a:rPr>
              <a:t> </a:t>
            </a:r>
          </a:p>
          <a:p>
            <a:pPr marL="274320" lvl="0" indent="-274320">
              <a:lnSpc>
                <a:spcPct val="120000"/>
              </a:lnSpc>
              <a:buClr>
                <a:srgbClr val="D16349"/>
              </a:buClr>
              <a:buSzPct val="85000"/>
              <a:buFont typeface="Wingdings 2"/>
              <a:buChar char=""/>
            </a:pPr>
            <a:r>
              <a:rPr lang="ru-RU" sz="2000" dirty="0">
                <a:solidFill>
                  <a:prstClr val="black"/>
                </a:solidFill>
              </a:rPr>
              <a:t>Есть новые, </a:t>
            </a:r>
            <a:r>
              <a:rPr lang="ru-RU" sz="2000" dirty="0" err="1">
                <a:solidFill>
                  <a:prstClr val="black"/>
                </a:solidFill>
              </a:rPr>
              <a:t>экологичные</a:t>
            </a:r>
            <a:r>
              <a:rPr lang="ru-RU" sz="2000" dirty="0">
                <a:solidFill>
                  <a:prstClr val="black"/>
                </a:solidFill>
              </a:rPr>
              <a:t> мобильные технологии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ru-RU" sz="2000" dirty="0"/>
          </a:p>
          <a:p>
            <a:endParaRPr lang="en-US" dirty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E283990-4E37-46BC-8AB8-E9A1C5BA5622}" type="slidenum">
              <a:rPr lang="ru-RU" smtClean="0"/>
              <a:pPr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25375938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98436752"/>
      </p:ext>
    </p:extLst>
  </p:cSld>
  <p:clrMapOvr>
    <a:masterClrMapping/>
  </p:clrMapOvr>
  <p:transition spd="slow">
    <p:push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40834152"/>
      </p:ext>
    </p:extLst>
  </p:cSld>
  <p:clrMapOvr>
    <a:masterClrMapping/>
  </p:clrMapOvr>
  <p:transition spd="slow">
    <p:push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2994294"/>
      </p:ext>
    </p:extLst>
  </p:cSld>
  <p:clrMapOvr>
    <a:masterClrMapping/>
  </p:clrMapOvr>
  <p:transition spd="slow">
    <p:push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367925562"/>
      </p:ext>
    </p:extLst>
  </p:cSld>
  <p:clrMapOvr>
    <a:masterClrMapping/>
  </p:clrMapOvr>
  <p:transition spd="slow">
    <p:push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2529538750"/>
      </p:ext>
    </p:extLst>
  </p:cSld>
  <p:clrMapOvr>
    <a:masterClrMapping/>
  </p:clrMapOvr>
  <p:transition spd="slow">
    <p:push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199419368"/>
      </p:ext>
    </p:extLst>
  </p:cSld>
  <p:clrMapOvr>
    <a:masterClrMapping/>
  </p:clrMapOvr>
  <p:transition spd="slow">
    <p:push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247641047"/>
      </p:ext>
    </p:extLst>
  </p:cSld>
  <p:clrMapOvr>
    <a:masterClrMapping/>
  </p:clrMapOvr>
  <p:transition spd="slow">
    <p:push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21501139"/>
      </p:ext>
    </p:extLst>
  </p:cSld>
  <p:clrMapOvr>
    <a:masterClrMapping/>
  </p:clrMapOvr>
  <p:transition spd="slow">
    <p:push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9609287"/>
      </p:ext>
    </p:extLst>
  </p:cSld>
  <p:clrMapOvr>
    <a:masterClrMapping/>
  </p:clrMapOvr>
  <p:transition spd="slow">
    <p:push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966104374"/>
      </p:ext>
    </p:extLst>
  </p:cSld>
  <p:clrMapOvr>
    <a:masterClrMapping/>
  </p:clrMapOvr>
  <p:transition spd="slow">
    <p:push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954418611"/>
      </p:ext>
    </p:extLst>
  </p:cSld>
  <p:clrMapOvr>
    <a:masterClrMapping/>
  </p:clrMapOvr>
  <p:transition spd="slow">
    <p:push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2">
                <a:lumMod val="75000"/>
                <a:alpha val="76000"/>
              </a:schemeClr>
            </a:gs>
            <a:gs pos="100000">
              <a:schemeClr val="bg2">
                <a:lumMod val="25000"/>
                <a:alpha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dirty="0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A9021D-10AC-478B-BE3B-AE46CAA4AEDF}" type="datetimeFigureOut">
              <a:rPr lang="ru-RU" smtClean="0"/>
              <a:pPr/>
              <a:t>19.04.2016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2D531A-0ADA-4522-B6FE-CF5B659C1218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571019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spd="slow">
    <p:push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libri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emf"/><Relationship Id="rId5" Type="http://schemas.openxmlformats.org/officeDocument/2006/relationships/image" Target="../media/image3.emf"/><Relationship Id="rId4" Type="http://schemas.openxmlformats.org/officeDocument/2006/relationships/image" Target="../media/image2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emf"/><Relationship Id="rId5" Type="http://schemas.openxmlformats.org/officeDocument/2006/relationships/image" Target="../media/image29.emf"/><Relationship Id="rId4" Type="http://schemas.openxmlformats.org/officeDocument/2006/relationships/image" Target="../media/image5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3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.emf"/><Relationship Id="rId5" Type="http://schemas.openxmlformats.org/officeDocument/2006/relationships/image" Target="../media/image32.emf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emf"/><Relationship Id="rId3" Type="http://schemas.openxmlformats.org/officeDocument/2006/relationships/image" Target="../media/image1.jpeg"/><Relationship Id="rId7" Type="http://schemas.openxmlformats.org/officeDocument/2006/relationships/image" Target="../media/image5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emf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emf"/><Relationship Id="rId5" Type="http://schemas.openxmlformats.org/officeDocument/2006/relationships/image" Target="../media/image5.emf"/><Relationship Id="rId4" Type="http://schemas.openxmlformats.org/officeDocument/2006/relationships/image" Target="../media/image36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38.png"/><Relationship Id="rId7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4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emf"/><Relationship Id="rId5" Type="http://schemas.openxmlformats.org/officeDocument/2006/relationships/image" Target="../media/image11.emf"/><Relationship Id="rId4" Type="http://schemas.openxmlformats.org/officeDocument/2006/relationships/image" Target="../media/image46.em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7" Type="http://schemas.openxmlformats.org/officeDocument/2006/relationships/image" Target="../media/image48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emf"/><Relationship Id="rId5" Type="http://schemas.openxmlformats.org/officeDocument/2006/relationships/image" Target="../media/image11.emf"/><Relationship Id="rId4" Type="http://schemas.openxmlformats.org/officeDocument/2006/relationships/image" Target="../media/image3.em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image" Target="../media/image3.em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emf"/><Relationship Id="rId3" Type="http://schemas.openxmlformats.org/officeDocument/2006/relationships/image" Target="../media/image7.emf"/><Relationship Id="rId7" Type="http://schemas.openxmlformats.org/officeDocument/2006/relationships/image" Target="../media/image9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emf"/><Relationship Id="rId5" Type="http://schemas.openxmlformats.org/officeDocument/2006/relationships/image" Target="../media/image3.emf"/><Relationship Id="rId10" Type="http://schemas.openxmlformats.org/officeDocument/2006/relationships/image" Target="../media/image12.emf"/><Relationship Id="rId4" Type="http://schemas.openxmlformats.org/officeDocument/2006/relationships/image" Target="../media/image5.emf"/><Relationship Id="rId9" Type="http://schemas.openxmlformats.org/officeDocument/2006/relationships/image" Target="../media/image11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emf"/><Relationship Id="rId3" Type="http://schemas.openxmlformats.org/officeDocument/2006/relationships/image" Target="../media/image7.emf"/><Relationship Id="rId7" Type="http://schemas.openxmlformats.org/officeDocument/2006/relationships/image" Target="../media/image3.em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chart" Target="../charts/chart1.xml"/><Relationship Id="rId4" Type="http://schemas.openxmlformats.org/officeDocument/2006/relationships/image" Target="../media/image5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emf"/><Relationship Id="rId3" Type="http://schemas.openxmlformats.org/officeDocument/2006/relationships/image" Target="../media/image1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.emf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5.emf"/><Relationship Id="rId4" Type="http://schemas.openxmlformats.org/officeDocument/2006/relationships/image" Target="../media/image2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png"/><Relationship Id="rId5" Type="http://schemas.openxmlformats.org/officeDocument/2006/relationships/image" Target="../media/image3.emf"/><Relationship Id="rId4" Type="http://schemas.openxmlformats.org/officeDocument/2006/relationships/image" Target="../media/image5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087100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1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827113" y="6032500"/>
            <a:ext cx="1739900" cy="825500"/>
          </a:xfrm>
          <a:prstGeom prst="rect">
            <a:avLst/>
          </a:prstGeom>
        </p:spPr>
      </p:pic>
      <p:pic>
        <p:nvPicPr>
          <p:cNvPr id="4" name="Изображение 3" descr="MTS_Logo_Brush_RU0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876190"/>
            <a:ext cx="4622331" cy="996462"/>
          </a:xfrm>
          <a:prstGeom prst="rect">
            <a:avLst/>
          </a:prstGeom>
        </p:spPr>
      </p:pic>
      <p:pic>
        <p:nvPicPr>
          <p:cNvPr id="6" name="Изображение 5" descr="Logo_urokMTS.ai.pdf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1540" y="-431196"/>
            <a:ext cx="10980614" cy="775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8056051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p14:dur="0"/>
    </mc:Choice>
    <mc:Fallback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  <a:alpha val="76000"/>
              </a:schemeClr>
            </a:gs>
            <a:gs pos="100000">
              <a:schemeClr val="bg1">
                <a:lumMod val="50000"/>
                <a:alpha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5894118" y="5680670"/>
            <a:ext cx="473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Сайт и мобильное приложение</a:t>
            </a:r>
          </a:p>
          <a:p>
            <a:r>
              <a:rPr lang="ru-RU" b="1" dirty="0"/>
              <a:t>Красивый Петербург </a:t>
            </a:r>
            <a:r>
              <a:rPr lang="ru-RU" b="1" dirty="0" err="1">
                <a:solidFill>
                  <a:srgbClr val="FF0000"/>
                </a:solidFill>
              </a:rPr>
              <a:t>красивыйпетербург.рф</a:t>
            </a:r>
            <a:r>
              <a:rPr lang="ru-RU" b="1" dirty="0"/>
              <a:t>   </a:t>
            </a:r>
            <a:endParaRPr lang="ru-RU" dirty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5986126" y="4467231"/>
            <a:ext cx="6264488" cy="1036103"/>
          </a:xfrm>
          <a:solidFill>
            <a:srgbClr val="C70B1A"/>
          </a:solidFill>
        </p:spPr>
        <p:txBody>
          <a:bodyPr anchor="ctr">
            <a:noAutofit/>
          </a:bodyPr>
          <a:lstStyle/>
          <a:p>
            <a:r>
              <a:rPr lang="ru-RU" sz="4000" dirty="0">
                <a:solidFill>
                  <a:srgbClr val="FFFFFF"/>
                </a:solidFill>
              </a:rPr>
              <a:t> Делаем город красивым</a:t>
            </a:r>
            <a:endParaRPr lang="en-US" sz="4000" dirty="0">
              <a:solidFill>
                <a:srgbClr val="FFFFFF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69872" y="6046518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10</a:t>
            </a:r>
            <a:endParaRPr lang="ru-RU" sz="2200" dirty="0"/>
          </a:p>
        </p:txBody>
      </p:sp>
      <p:pic>
        <p:nvPicPr>
          <p:cNvPr id="2" name="Изображение 1" descr="website4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806462" y="-623041"/>
            <a:ext cx="7893536" cy="5818082"/>
          </a:xfrm>
          <a:prstGeom prst="rect">
            <a:avLst/>
          </a:prstGeom>
        </p:spPr>
      </p:pic>
      <p:sp>
        <p:nvSpPr>
          <p:cNvPr id="12" name="Объект 5"/>
          <p:cNvSpPr>
            <a:spLocks noGrp="1"/>
          </p:cNvSpPr>
          <p:nvPr>
            <p:ph idx="1"/>
          </p:nvPr>
        </p:nvSpPr>
        <p:spPr>
          <a:xfrm>
            <a:off x="1219363" y="1756001"/>
            <a:ext cx="3997406" cy="3148151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</a:rPr>
              <a:t>Отправить обращение в органы власти и решить </a:t>
            </a:r>
            <a:r>
              <a:rPr lang="ru-RU" sz="2400" dirty="0" err="1">
                <a:solidFill>
                  <a:schemeClr val="bg1"/>
                </a:solidFill>
              </a:rPr>
              <a:t>экопроблему</a:t>
            </a:r>
            <a:r>
              <a:rPr lang="ru-RU" sz="2400" dirty="0">
                <a:solidFill>
                  <a:schemeClr val="bg1"/>
                </a:solidFill>
              </a:rPr>
              <a:t> в своем городе (уже решены более 20 000 проблем)!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Действует не только в Санкт-Петербурге, но и ещё в 40 городах России!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3" name="Объект 5"/>
          <p:cNvSpPr txBox="1">
            <a:spLocks/>
          </p:cNvSpPr>
          <p:nvPr/>
        </p:nvSpPr>
        <p:spPr>
          <a:xfrm>
            <a:off x="1238900" y="1267541"/>
            <a:ext cx="4413821" cy="1276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Что можно сделать?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11" name="Изображение 10" descr="MTS_Logo_Brush_RU01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155736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  <a:alpha val="76000"/>
              </a:schemeClr>
            </a:gs>
            <a:gs pos="100000">
              <a:schemeClr val="bg1">
                <a:lumMod val="50000"/>
                <a:alpha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50334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11</a:t>
            </a: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646615" y="945098"/>
            <a:ext cx="6545385" cy="1425567"/>
          </a:xfrm>
          <a:solidFill>
            <a:srgbClr val="C70B1A"/>
          </a:solidFill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  Перерабатываем отходы </a:t>
            </a:r>
            <a:endParaRPr lang="ru-RU" sz="4200" dirty="0">
              <a:solidFill>
                <a:schemeClr val="bg1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pic>
        <p:nvPicPr>
          <p:cNvPr id="4" name="Изображение 3" descr="website5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376323" y="429846"/>
            <a:ext cx="6042477" cy="6817477"/>
          </a:xfrm>
          <a:prstGeom prst="rect">
            <a:avLst/>
          </a:prstGeom>
        </p:spPr>
      </p:pic>
      <p:sp>
        <p:nvSpPr>
          <p:cNvPr id="24" name="Объект 5"/>
          <p:cNvSpPr>
            <a:spLocks noGrp="1"/>
          </p:cNvSpPr>
          <p:nvPr>
            <p:ph idx="1"/>
          </p:nvPr>
        </p:nvSpPr>
        <p:spPr>
          <a:xfrm>
            <a:off x="6162592" y="3670799"/>
            <a:ext cx="4413821" cy="2933212"/>
          </a:xfrm>
        </p:spPr>
        <p:txBody>
          <a:bodyPr>
            <a:noAutofit/>
          </a:bodyPr>
          <a:lstStyle/>
          <a:p>
            <a:r>
              <a:rPr lang="ru-RU" sz="2200" dirty="0">
                <a:solidFill>
                  <a:schemeClr val="bg1"/>
                </a:solidFill>
              </a:rPr>
              <a:t>Вы находите ближайший пункт и сдаёте бумагу, пластик, алюминий и другие отходы – уже более 30 городов!  </a:t>
            </a:r>
          </a:p>
          <a:p>
            <a:pPr lvl="0"/>
            <a:r>
              <a:rPr lang="ru-RU" sz="2200" dirty="0">
                <a:solidFill>
                  <a:schemeClr val="bg1"/>
                </a:solidFill>
              </a:rPr>
              <a:t>Волонтёры находят пункты приёма вторсырья и наносят их на карту</a:t>
            </a:r>
          </a:p>
          <a:p>
            <a:pPr marL="0" indent="0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Объект 5"/>
          <p:cNvSpPr>
            <a:spLocks noGrp="1"/>
          </p:cNvSpPr>
          <p:nvPr>
            <p:ph idx="1"/>
          </p:nvPr>
        </p:nvSpPr>
        <p:spPr>
          <a:xfrm>
            <a:off x="6162592" y="2459409"/>
            <a:ext cx="5658177" cy="12138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1"/>
                </a:solidFill>
              </a:rPr>
              <a:t>Онлайн-карта пунктов приёма вторсырья «Вторая жизнь вещей»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Как это работает?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Заголовок 2"/>
          <p:cNvSpPr txBox="1">
            <a:spLocks/>
          </p:cNvSpPr>
          <p:nvPr/>
        </p:nvSpPr>
        <p:spPr>
          <a:xfrm>
            <a:off x="9318624" y="278199"/>
            <a:ext cx="2492375" cy="8489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0000"/>
                </a:solidFill>
              </a:rPr>
              <a:t>Сайт </a:t>
            </a:r>
            <a:r>
              <a:rPr lang="en-US" sz="2400" b="1" dirty="0" err="1">
                <a:solidFill>
                  <a:srgbClr val="FF0000"/>
                </a:solidFill>
              </a:rPr>
              <a:t>Recyclemap.ru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" name="Изображение 10" descr="MTS_Logo_Brush_RU0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5943046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85000"/>
                <a:alpha val="76000"/>
              </a:schemeClr>
            </a:gs>
            <a:gs pos="99000">
              <a:schemeClr val="bg1">
                <a:lumMod val="50000"/>
                <a:alpha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50334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12</a:t>
            </a: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15252"/>
            <a:ext cx="7170615" cy="1425567"/>
          </a:xfrm>
          <a:solidFill>
            <a:srgbClr val="C70B1A"/>
          </a:solidFill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    Дарим вещам вторую жизнь</a:t>
            </a:r>
            <a:endParaRPr lang="ru-RU" sz="4200" dirty="0">
              <a:solidFill>
                <a:schemeClr val="bg1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sp>
        <p:nvSpPr>
          <p:cNvPr id="24" name="Объект 5"/>
          <p:cNvSpPr>
            <a:spLocks noGrp="1"/>
          </p:cNvSpPr>
          <p:nvPr>
            <p:ph idx="1"/>
          </p:nvPr>
        </p:nvSpPr>
        <p:spPr>
          <a:xfrm>
            <a:off x="1317054" y="2986928"/>
            <a:ext cx="4413821" cy="2270125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</a:rPr>
              <a:t>Подарить вещи другим людям.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Получить в дар вещи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Сберечь природные ресурсы </a:t>
            </a:r>
          </a:p>
          <a:p>
            <a:pPr marL="0" lv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Действует во многих городах России</a:t>
            </a:r>
          </a:p>
        </p:txBody>
      </p:sp>
      <p:sp>
        <p:nvSpPr>
          <p:cNvPr id="26" name="Объект 5"/>
          <p:cNvSpPr>
            <a:spLocks noGrp="1"/>
          </p:cNvSpPr>
          <p:nvPr>
            <p:ph idx="1"/>
          </p:nvPr>
        </p:nvSpPr>
        <p:spPr>
          <a:xfrm>
            <a:off x="1317054" y="2381232"/>
            <a:ext cx="4413821" cy="9207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Что можно сделать?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pic>
        <p:nvPicPr>
          <p:cNvPr id="6" name="Изображение 5" descr="website6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452798" y="1133231"/>
            <a:ext cx="6954125" cy="5119078"/>
          </a:xfrm>
          <a:prstGeom prst="rect">
            <a:avLst/>
          </a:prstGeom>
        </p:spPr>
      </p:pic>
      <p:sp>
        <p:nvSpPr>
          <p:cNvPr id="25" name="Заголовок 2"/>
          <p:cNvSpPr txBox="1">
            <a:spLocks/>
          </p:cNvSpPr>
          <p:nvPr/>
        </p:nvSpPr>
        <p:spPr>
          <a:xfrm>
            <a:off x="10031771" y="395432"/>
            <a:ext cx="2492375" cy="8489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0000"/>
                </a:solidFill>
                <a:latin typeface="+mj-lt"/>
              </a:rPr>
              <a:t>Сервис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  <a:p>
            <a:r>
              <a:rPr lang="en-US" sz="2400" b="1" dirty="0" err="1">
                <a:solidFill>
                  <a:srgbClr val="FF0000"/>
                </a:solidFill>
                <a:latin typeface="+mn-lt"/>
              </a:rPr>
              <a:t>Darudar.org</a:t>
            </a:r>
            <a:r>
              <a:rPr lang="en-US" sz="2400" dirty="0">
                <a:solidFill>
                  <a:srgbClr val="FF0000"/>
                </a:solidFill>
              </a:rPr>
              <a:t> </a:t>
            </a:r>
            <a:endParaRPr lang="ru-RU" sz="2400" dirty="0">
              <a:solidFill>
                <a:srgbClr val="FF0000"/>
              </a:solidFill>
            </a:endParaRPr>
          </a:p>
        </p:txBody>
      </p:sp>
      <p:pic>
        <p:nvPicPr>
          <p:cNvPr id="11" name="Изображение 10" descr="MTS_Logo_Brush_RU0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69197892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85000"/>
                <a:alpha val="76000"/>
              </a:schemeClr>
            </a:gs>
            <a:gs pos="99000">
              <a:schemeClr val="bg1">
                <a:lumMod val="50000"/>
                <a:alpha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50334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13</a:t>
            </a:r>
            <a:endParaRPr lang="ru-RU" sz="2200" dirty="0"/>
          </a:p>
        </p:txBody>
      </p:sp>
      <p:pic>
        <p:nvPicPr>
          <p:cNvPr id="9" name="Изображение 8" descr="website7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5216769" y="951201"/>
            <a:ext cx="8579016" cy="5281568"/>
          </a:xfrm>
          <a:prstGeom prst="rect">
            <a:avLst/>
          </a:prstGeom>
        </p:spPr>
      </p:pic>
      <p:sp>
        <p:nvSpPr>
          <p:cNvPr id="26" name="Объект 5"/>
          <p:cNvSpPr>
            <a:spLocks noGrp="1"/>
          </p:cNvSpPr>
          <p:nvPr>
            <p:ph idx="1"/>
          </p:nvPr>
        </p:nvSpPr>
        <p:spPr>
          <a:xfrm>
            <a:off x="1317054" y="2478942"/>
            <a:ext cx="4413821" cy="29527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Адреса пунктов приёма на переработку опасных отходов (ртутных ламп, батареек, компьютеров и другой техники). 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Эти отходы ни в коем случае нельзя выбрасывать на свалку!</a:t>
            </a:r>
          </a:p>
          <a:p>
            <a:pPr marL="0" indent="0">
              <a:buNone/>
            </a:pPr>
            <a:r>
              <a:rPr lang="ru-RU" sz="2400" dirty="0">
                <a:solidFill>
                  <a:schemeClr val="bg1"/>
                </a:solidFill>
              </a:rPr>
              <a:t>Доступна информация для разных городов России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1" y="691098"/>
            <a:ext cx="6056922" cy="1425567"/>
          </a:xfrm>
          <a:solidFill>
            <a:srgbClr val="C70B1A"/>
          </a:solidFill>
        </p:spPr>
        <p:txBody>
          <a:bodyPr>
            <a:no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Обезвреживаем </a:t>
            </a:r>
            <a:br>
              <a:rPr lang="ru-RU" sz="3600" dirty="0">
                <a:solidFill>
                  <a:schemeClr val="bg1"/>
                </a:solidFill>
              </a:rPr>
            </a:br>
            <a:r>
              <a:rPr lang="ru-RU" sz="3600" dirty="0">
                <a:solidFill>
                  <a:schemeClr val="bg1"/>
                </a:solidFill>
              </a:rPr>
              <a:t>опасные отходы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sp>
        <p:nvSpPr>
          <p:cNvPr id="25" name="Заголовок 2"/>
          <p:cNvSpPr txBox="1">
            <a:spLocks/>
          </p:cNvSpPr>
          <p:nvPr/>
        </p:nvSpPr>
        <p:spPr>
          <a:xfrm>
            <a:off x="9383345" y="649431"/>
            <a:ext cx="2492375" cy="8489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</a:rPr>
              <a:t>сайт </a:t>
            </a:r>
            <a:r>
              <a:rPr lang="ru-RU" sz="2400" b="1" dirty="0" err="1">
                <a:solidFill>
                  <a:schemeClr val="bg1"/>
                </a:solidFill>
              </a:rPr>
              <a:t>KudaGradusnik.ru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endParaRPr lang="ru-RU" sz="2400" b="1" dirty="0">
              <a:solidFill>
                <a:schemeClr val="bg1"/>
              </a:solidFill>
            </a:endParaRPr>
          </a:p>
        </p:txBody>
      </p:sp>
      <p:pic>
        <p:nvPicPr>
          <p:cNvPr id="6" name="Изображение 5" descr="znak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613888" y="4814277"/>
            <a:ext cx="1419957" cy="1262184"/>
          </a:xfrm>
          <a:prstGeom prst="rect">
            <a:avLst/>
          </a:prstGeom>
        </p:spPr>
      </p:pic>
      <p:pic>
        <p:nvPicPr>
          <p:cNvPr id="11" name="Изображение 10" descr="MTS_Logo_Brush_RU01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749504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85000"/>
                <a:alpha val="76000"/>
              </a:schemeClr>
            </a:gs>
            <a:gs pos="99000">
              <a:schemeClr val="bg1">
                <a:lumMod val="50000"/>
                <a:alpha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6030884" y="5680670"/>
            <a:ext cx="473482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Сайт и мобильное приложение</a:t>
            </a:r>
          </a:p>
          <a:p>
            <a:r>
              <a:rPr lang="en-US" b="1" dirty="0" err="1"/>
              <a:t>Velomesto</a:t>
            </a:r>
            <a:r>
              <a:rPr lang="en-US" b="1" dirty="0"/>
              <a:t>  </a:t>
            </a:r>
            <a:r>
              <a:rPr lang="en-US" b="1" dirty="0" err="1">
                <a:solidFill>
                  <a:srgbClr val="FF0000"/>
                </a:solidFill>
              </a:rPr>
              <a:t>velomesto.ru</a:t>
            </a:r>
            <a:r>
              <a:rPr lang="ru-RU" b="1" dirty="0"/>
              <a:t>   </a:t>
            </a:r>
            <a:endParaRPr lang="ru-RU" dirty="0"/>
          </a:p>
        </p:txBody>
      </p:sp>
      <p:sp>
        <p:nvSpPr>
          <p:cNvPr id="10" name="Заголовок 2"/>
          <p:cNvSpPr>
            <a:spLocks noGrp="1"/>
          </p:cNvSpPr>
          <p:nvPr>
            <p:ph type="title"/>
          </p:nvPr>
        </p:nvSpPr>
        <p:spPr>
          <a:xfrm>
            <a:off x="5763846" y="4467231"/>
            <a:ext cx="6428153" cy="1036103"/>
          </a:xfrm>
          <a:solidFill>
            <a:srgbClr val="C70B1A"/>
          </a:solidFill>
        </p:spPr>
        <p:txBody>
          <a:bodyPr anchor="ctr"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  Очищаем воздух </a:t>
            </a:r>
            <a:endParaRPr lang="en-US" sz="4000" dirty="0">
              <a:solidFill>
                <a:schemeClr val="bg1"/>
              </a:solidFill>
            </a:endParaRPr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10969872" y="6066056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14</a:t>
            </a:r>
            <a:endParaRPr lang="ru-RU" sz="2200" dirty="0"/>
          </a:p>
        </p:txBody>
      </p:sp>
      <p:pic>
        <p:nvPicPr>
          <p:cNvPr id="3" name="Изображение 2" descr="website8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239845" y="-1330646"/>
            <a:ext cx="8128001" cy="6078492"/>
          </a:xfrm>
          <a:prstGeom prst="rect">
            <a:avLst/>
          </a:prstGeom>
        </p:spPr>
      </p:pic>
      <p:sp>
        <p:nvSpPr>
          <p:cNvPr id="12" name="Объект 5"/>
          <p:cNvSpPr>
            <a:spLocks noGrp="1"/>
          </p:cNvSpPr>
          <p:nvPr>
            <p:ph idx="1"/>
          </p:nvPr>
        </p:nvSpPr>
        <p:spPr>
          <a:xfrm>
            <a:off x="1238901" y="3592599"/>
            <a:ext cx="4016945" cy="1917247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</a:rPr>
              <a:t>Найти </a:t>
            </a:r>
            <a:r>
              <a:rPr lang="ru-RU" sz="2400" dirty="0" err="1">
                <a:solidFill>
                  <a:schemeClr val="bg1"/>
                </a:solidFill>
              </a:rPr>
              <a:t>велопарковки</a:t>
            </a:r>
            <a:r>
              <a:rPr lang="ru-RU" sz="2400" dirty="0">
                <a:solidFill>
                  <a:schemeClr val="bg1"/>
                </a:solidFill>
              </a:rPr>
              <a:t> и велодорожки – 1000 точек в более чем 120 городах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Добавить своё </a:t>
            </a:r>
            <a:r>
              <a:rPr lang="ru-RU" sz="2400" dirty="0" err="1">
                <a:solidFill>
                  <a:schemeClr val="bg1"/>
                </a:solidFill>
              </a:rPr>
              <a:t>веломесто</a:t>
            </a:r>
            <a:r>
              <a:rPr lang="ru-RU" sz="2400" dirty="0">
                <a:solidFill>
                  <a:schemeClr val="bg1"/>
                </a:solidFill>
              </a:rPr>
              <a:t> на карту!</a:t>
            </a:r>
          </a:p>
        </p:txBody>
      </p:sp>
      <p:sp>
        <p:nvSpPr>
          <p:cNvPr id="13" name="Объект 5"/>
          <p:cNvSpPr txBox="1">
            <a:spLocks/>
          </p:cNvSpPr>
          <p:nvPr/>
        </p:nvSpPr>
        <p:spPr>
          <a:xfrm>
            <a:off x="1238900" y="3104138"/>
            <a:ext cx="4413821" cy="127687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Что можно сделать?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14" name="Объект 5"/>
          <p:cNvSpPr txBox="1">
            <a:spLocks/>
          </p:cNvSpPr>
          <p:nvPr/>
        </p:nvSpPr>
        <p:spPr>
          <a:xfrm>
            <a:off x="3388131" y="1091678"/>
            <a:ext cx="4413821" cy="19758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Вы ездите на велосипеде? Как вы думаете, что нужно, чтобы жители города чаще пользовались велосипедом? </a:t>
            </a:r>
          </a:p>
        </p:txBody>
      </p:sp>
      <p:pic>
        <p:nvPicPr>
          <p:cNvPr id="11" name="Изображение 10" descr="MTS_Logo_Brush_RU01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pic>
        <p:nvPicPr>
          <p:cNvPr id="15" name="Изображение 14" descr="econes.pn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625232" y="371231"/>
            <a:ext cx="2657232" cy="26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826259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7.40741E-7 L -0.18906 -7.40741E-7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45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  <p:bldP spid="14" grpId="0"/>
      <p:bldP spid="14" grpId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85000"/>
                <a:alpha val="76000"/>
              </a:schemeClr>
            </a:gs>
            <a:gs pos="99000">
              <a:schemeClr val="bg1">
                <a:lumMod val="50000"/>
                <a:alpha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30796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15</a:t>
            </a: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529385" y="945098"/>
            <a:ext cx="6662615" cy="1425567"/>
          </a:xfrm>
          <a:solidFill>
            <a:srgbClr val="C70B1A"/>
          </a:solidFill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  Снижаем вредные выбросы </a:t>
            </a:r>
            <a:endParaRPr lang="ru-RU" sz="4200" dirty="0">
              <a:solidFill>
                <a:schemeClr val="bg1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pic>
        <p:nvPicPr>
          <p:cNvPr id="6" name="Изображение 5" descr="website9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373620" y="293077"/>
            <a:ext cx="6020236" cy="6705014"/>
          </a:xfrm>
          <a:prstGeom prst="rect">
            <a:avLst/>
          </a:prstGeom>
        </p:spPr>
      </p:pic>
      <p:sp>
        <p:nvSpPr>
          <p:cNvPr id="24" name="Объект 5"/>
          <p:cNvSpPr>
            <a:spLocks noGrp="1"/>
          </p:cNvSpPr>
          <p:nvPr>
            <p:ph idx="1"/>
          </p:nvPr>
        </p:nvSpPr>
        <p:spPr>
          <a:xfrm>
            <a:off x="6162592" y="4725851"/>
            <a:ext cx="4413821" cy="2933212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Снижаем транспортные выбросы </a:t>
            </a:r>
            <a:r>
              <a:rPr lang="en-US" sz="2400" dirty="0">
                <a:solidFill>
                  <a:schemeClr val="bg1"/>
                </a:solidFill>
              </a:rPr>
              <a:t>=&gt; </a:t>
            </a:r>
            <a:r>
              <a:rPr lang="ru-RU" sz="2400" dirty="0">
                <a:solidFill>
                  <a:schemeClr val="bg1"/>
                </a:solidFill>
              </a:rPr>
              <a:t>сервисы для поиска попутчиков в поездках по городу или по стране</a:t>
            </a:r>
            <a:r>
              <a:rPr lang="ru-RU" sz="2400" b="1" dirty="0">
                <a:solidFill>
                  <a:schemeClr val="bg1"/>
                </a:solidFill>
              </a:rPr>
              <a:t> 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Объект 5"/>
          <p:cNvSpPr>
            <a:spLocks noGrp="1"/>
          </p:cNvSpPr>
          <p:nvPr>
            <p:ph idx="1"/>
          </p:nvPr>
        </p:nvSpPr>
        <p:spPr>
          <a:xfrm>
            <a:off x="6162592" y="2459408"/>
            <a:ext cx="5658177" cy="221028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Российские сервисы поиска попутчиков </a:t>
            </a:r>
            <a:r>
              <a:rPr lang="ru-RU" sz="2400" dirty="0">
                <a:solidFill>
                  <a:schemeClr val="bg2">
                    <a:lumMod val="25000"/>
                  </a:schemeClr>
                </a:solidFill>
              </a:rPr>
              <a:t> </a:t>
            </a:r>
            <a:endParaRPr lang="en-US" sz="2400" dirty="0">
              <a:solidFill>
                <a:schemeClr val="bg2">
                  <a:lumMod val="25000"/>
                </a:schemeClr>
              </a:solidFill>
            </a:endParaRPr>
          </a:p>
          <a:p>
            <a:pPr marL="0" indent="0">
              <a:buNone/>
            </a:pPr>
            <a:r>
              <a:rPr lang="en-US" sz="2400" b="1" dirty="0" err="1">
                <a:solidFill>
                  <a:schemeClr val="bg1"/>
                </a:solidFill>
              </a:rPr>
              <a:t>Dovezu.ru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dirty="0" err="1">
                <a:solidFill>
                  <a:schemeClr val="bg1"/>
                </a:solidFill>
              </a:rPr>
              <a:t>Blablacar.ru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US" sz="2400" b="1" dirty="0" err="1">
                <a:solidFill>
                  <a:schemeClr val="bg1"/>
                </a:solidFill>
              </a:rPr>
              <a:t>Poehali</a:t>
            </a:r>
            <a:r>
              <a:rPr lang="en-US" sz="2400" b="1" err="1">
                <a:solidFill>
                  <a:schemeClr val="bg1"/>
                </a:solidFill>
              </a:rPr>
              <a:t>-</a:t>
            </a:r>
            <a:r>
              <a:rPr lang="en-US" sz="2400" b="1">
                <a:solidFill>
                  <a:schemeClr val="bg1"/>
                </a:solidFill>
              </a:rPr>
              <a:t>vmeste.net</a:t>
            </a:r>
            <a:endParaRPr lang="en-US" sz="2400" b="1" dirty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ru-RU" sz="2400" b="1" dirty="0">
                <a:solidFill>
                  <a:schemeClr val="bg2">
                    <a:lumMod val="25000"/>
                  </a:schemeClr>
                </a:solidFill>
              </a:rPr>
              <a:t>Что можно сделать?</a:t>
            </a:r>
            <a:endParaRPr lang="ru-RU" sz="2400" dirty="0">
              <a:solidFill>
                <a:schemeClr val="bg2">
                  <a:lumMod val="25000"/>
                </a:schemeClr>
              </a:solidFill>
            </a:endParaRPr>
          </a:p>
        </p:txBody>
      </p:sp>
      <p:pic>
        <p:nvPicPr>
          <p:cNvPr id="7" name="Изображение 6" descr="gaz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9181123" y="3204307"/>
            <a:ext cx="2034744" cy="1313473"/>
          </a:xfrm>
          <a:prstGeom prst="rect">
            <a:avLst/>
          </a:prstGeom>
        </p:spPr>
      </p:pic>
      <p:pic>
        <p:nvPicPr>
          <p:cNvPr id="11" name="Изображение 10" descr="MTS_Logo_Brush_RU01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4557485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07026" y="365125"/>
            <a:ext cx="7318666" cy="769408"/>
          </a:xfrm>
          <a:solidFill>
            <a:srgbClr val="C70B1A"/>
          </a:solidFill>
        </p:spPr>
        <p:txBody>
          <a:bodyPr anchor="t"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ru-RU" dirty="0">
                <a:solidFill>
                  <a:schemeClr val="bg1"/>
                </a:solidFill>
              </a:rPr>
              <a:t>Переходим на чистую энергию </a:t>
            </a:r>
          </a:p>
        </p:txBody>
      </p:sp>
      <p:sp>
        <p:nvSpPr>
          <p:cNvPr id="12" name="Объект 5"/>
          <p:cNvSpPr>
            <a:spLocks noGrp="1"/>
          </p:cNvSpPr>
          <p:nvPr>
            <p:ph idx="1"/>
          </p:nvPr>
        </p:nvSpPr>
        <p:spPr>
          <a:xfrm>
            <a:off x="6494747" y="3182305"/>
            <a:ext cx="4993868" cy="4007878"/>
          </a:xfrm>
        </p:spPr>
        <p:txBody>
          <a:bodyPr>
            <a:noAutofit/>
          </a:bodyPr>
          <a:lstStyle/>
          <a:p>
            <a:pPr lvl="0"/>
            <a:r>
              <a:rPr lang="ru-RU" sz="2400" dirty="0"/>
              <a:t>накапливать «зеленую» энергию от солнечных батарей и </a:t>
            </a:r>
            <a:r>
              <a:rPr lang="ru-RU" sz="2400" dirty="0" err="1"/>
              <a:t>ветрогенераторов</a:t>
            </a:r>
            <a:r>
              <a:rPr lang="ru-RU" sz="2400" dirty="0"/>
              <a:t>; </a:t>
            </a:r>
          </a:p>
          <a:p>
            <a:pPr lvl="0"/>
            <a:r>
              <a:rPr lang="ru-RU" sz="2400" dirty="0"/>
              <a:t>экономить электроэнергию дома и в офисе; </a:t>
            </a:r>
          </a:p>
          <a:p>
            <a:pPr lvl="0"/>
            <a:r>
              <a:rPr lang="ru-RU" sz="2400" dirty="0"/>
              <a:t>получать информацию о накопленной энергии через смартфон или планшет.</a:t>
            </a:r>
          </a:p>
        </p:txBody>
      </p:sp>
      <p:sp>
        <p:nvSpPr>
          <p:cNvPr id="13" name="Объект 5"/>
          <p:cNvSpPr txBox="1">
            <a:spLocks/>
          </p:cNvSpPr>
          <p:nvPr/>
        </p:nvSpPr>
        <p:spPr>
          <a:xfrm>
            <a:off x="6494746" y="1580150"/>
            <a:ext cx="4876639" cy="180000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ru-RU" b="1" dirty="0"/>
              <a:t>Накопитель</a:t>
            </a:r>
            <a:r>
              <a:rPr lang="en-US" b="1" dirty="0"/>
              <a:t> </a:t>
            </a:r>
            <a:r>
              <a:rPr lang="ru-RU" b="1" dirty="0"/>
              <a:t>электроэнергии от компании «</a:t>
            </a:r>
            <a:r>
              <a:rPr lang="ru-RU" b="1" dirty="0" err="1"/>
              <a:t>Экомоторс</a:t>
            </a:r>
            <a:r>
              <a:rPr lang="ru-RU" b="1" dirty="0"/>
              <a:t>»</a:t>
            </a:r>
            <a:r>
              <a:rPr lang="en-US" b="1" dirty="0"/>
              <a:t> </a:t>
            </a:r>
            <a:r>
              <a:rPr lang="ru-RU" b="1" dirty="0"/>
              <a:t>Что можно делать?</a:t>
            </a:r>
            <a:endParaRPr lang="ru-RU" dirty="0"/>
          </a:p>
        </p:txBody>
      </p:sp>
      <p:grpSp>
        <p:nvGrpSpPr>
          <p:cNvPr id="16" name="Группа 15"/>
          <p:cNvGrpSpPr/>
          <p:nvPr/>
        </p:nvGrpSpPr>
        <p:grpSpPr>
          <a:xfrm>
            <a:off x="1423572" y="1492433"/>
            <a:ext cx="3207045" cy="4984019"/>
            <a:chOff x="1423572" y="4247357"/>
            <a:chExt cx="3207045" cy="4984019"/>
          </a:xfrm>
        </p:grpSpPr>
        <p:pic>
          <p:nvPicPr>
            <p:cNvPr id="4" name="Изображение 3" descr="33_roof_solarpanels_enl.jpg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426311" y="6828146"/>
              <a:ext cx="3204306" cy="240323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pic>
          <p:nvPicPr>
            <p:cNvPr id="15" name="Изображение 14" descr="estor_9-630x423.jpg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1423572" y="4247357"/>
              <a:ext cx="3167967" cy="2395720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</p:grpSp>
      <p:pic>
        <p:nvPicPr>
          <p:cNvPr id="14" name="Изображение 13" descr="electro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349262" y="4078990"/>
            <a:ext cx="1688123" cy="1877309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930796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16</a:t>
            </a:r>
            <a:endParaRPr lang="ru-RU" sz="2200" dirty="0"/>
          </a:p>
        </p:txBody>
      </p:sp>
      <p:pic>
        <p:nvPicPr>
          <p:cNvPr id="19" name="Изображение 18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pic>
        <p:nvPicPr>
          <p:cNvPr id="20" name="Изображение 19" descr="MTS_Logo_Brush_RU01.ep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774604321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Заголовок 4"/>
          <p:cNvSpPr txBox="1">
            <a:spLocks/>
          </p:cNvSpPr>
          <p:nvPr/>
        </p:nvSpPr>
        <p:spPr>
          <a:xfrm>
            <a:off x="469480" y="520087"/>
            <a:ext cx="5928146" cy="735216"/>
          </a:xfrm>
          <a:prstGeom prst="rect">
            <a:avLst/>
          </a:prstGeom>
          <a:solidFill>
            <a:srgbClr val="C70B1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79839" y="339575"/>
            <a:ext cx="5628912" cy="97216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chemeClr val="bg1"/>
                </a:solidFill>
              </a:rPr>
              <a:t>Экономим электричество</a:t>
            </a:r>
            <a:endParaRPr lang="ru-RU" sz="3600" dirty="0">
              <a:solidFill>
                <a:schemeClr val="bg1"/>
              </a:solidFill>
              <a:latin typeface="+mn-lt"/>
            </a:endParaRPr>
          </a:p>
        </p:txBody>
      </p:sp>
      <p:pic>
        <p:nvPicPr>
          <p:cNvPr id="20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1426450">
            <a:off x="534236" y="1675423"/>
            <a:ext cx="5107559" cy="334107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8" name="Объект 5"/>
          <p:cNvSpPr>
            <a:spLocks noGrp="1"/>
          </p:cNvSpPr>
          <p:nvPr>
            <p:ph idx="1"/>
          </p:nvPr>
        </p:nvSpPr>
        <p:spPr>
          <a:xfrm>
            <a:off x="6494747" y="2359263"/>
            <a:ext cx="4993868" cy="2815987"/>
          </a:xfrm>
        </p:spPr>
        <p:txBody>
          <a:bodyPr>
            <a:noAutofit/>
          </a:bodyPr>
          <a:lstStyle/>
          <a:p>
            <a:pPr lvl="0"/>
            <a:r>
              <a:rPr lang="ru-RU" sz="2400" dirty="0"/>
              <a:t>Экономят энергию и не содержат ядовитой ртути.</a:t>
            </a:r>
          </a:p>
          <a:p>
            <a:pPr lvl="0"/>
            <a:r>
              <a:rPr lang="ru-RU" sz="2400" dirty="0"/>
              <a:t>Управляются с помощью мобильного приложения.</a:t>
            </a:r>
          </a:p>
          <a:p>
            <a:r>
              <a:rPr lang="ru-RU" sz="2400" dirty="0"/>
              <a:t>Приложение адаптирует освещение под естественное и оптимальное для здоровья.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endParaRPr lang="ru-RU" sz="2400" dirty="0"/>
          </a:p>
        </p:txBody>
      </p:sp>
      <p:sp>
        <p:nvSpPr>
          <p:cNvPr id="29" name="Объект 5"/>
          <p:cNvSpPr txBox="1">
            <a:spLocks/>
          </p:cNvSpPr>
          <p:nvPr/>
        </p:nvSpPr>
        <p:spPr>
          <a:xfrm>
            <a:off x="6542371" y="1615814"/>
            <a:ext cx="4876639" cy="59081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b="1" dirty="0"/>
              <a:t>Светодиодные лампы SVET</a:t>
            </a:r>
            <a:endParaRPr lang="ru-RU" dirty="0"/>
          </a:p>
        </p:txBody>
      </p:sp>
      <p:sp>
        <p:nvSpPr>
          <p:cNvPr id="31" name="TextBox 30"/>
          <p:cNvSpPr txBox="1"/>
          <p:nvPr/>
        </p:nvSpPr>
        <p:spPr>
          <a:xfrm>
            <a:off x="10930796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17</a:t>
            </a:r>
            <a:endParaRPr lang="ru-RU" sz="2200" dirty="0"/>
          </a:p>
        </p:txBody>
      </p:sp>
      <p:pic>
        <p:nvPicPr>
          <p:cNvPr id="32" name="Изображение 31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pic>
        <p:nvPicPr>
          <p:cNvPr id="10" name="Изображение 9" descr="MTS_Logo_Brush_RU01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5683" y="5861538"/>
            <a:ext cx="46223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39981563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rot="221657">
            <a:off x="4427283" y="1304476"/>
            <a:ext cx="7609635" cy="427648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673458" y="3302005"/>
            <a:ext cx="3214696" cy="19287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ru-RU" sz="2000" dirty="0"/>
              <a:t>Изобрел и произвел российский ученый Евгений Школьников при поддержке Российской академии наук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673458" y="1063764"/>
            <a:ext cx="3032367" cy="29361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0000"/>
              </a:lnSpc>
            </a:pPr>
            <a:r>
              <a:rPr lang="ru-RU" sz="2400" b="1" dirty="0" err="1"/>
              <a:t>HandyPower</a:t>
            </a:r>
            <a:r>
              <a:rPr lang="ru-RU" sz="2400" b="1" dirty="0"/>
              <a:t> — зарядное устройство, работающее на водороде</a:t>
            </a:r>
          </a:p>
          <a:p>
            <a:pPr>
              <a:lnSpc>
                <a:spcPct val="110000"/>
              </a:lnSpc>
            </a:pPr>
            <a:endParaRPr lang="ru-RU" sz="2400" b="1" dirty="0"/>
          </a:p>
          <a:p>
            <a:pPr>
              <a:lnSpc>
                <a:spcPct val="110000"/>
              </a:lnSpc>
            </a:pPr>
            <a:endParaRPr lang="ru-RU" sz="2400" dirty="0"/>
          </a:p>
        </p:txBody>
      </p:sp>
      <p:sp>
        <p:nvSpPr>
          <p:cNvPr id="5" name="TextBox 4"/>
          <p:cNvSpPr txBox="1"/>
          <p:nvPr/>
        </p:nvSpPr>
        <p:spPr>
          <a:xfrm>
            <a:off x="11232434" y="6250342"/>
            <a:ext cx="418654" cy="30523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fld id="{E878E485-3B72-2541-B88B-C3F35A91036F}" type="slidenum">
              <a:rPr lang="ru-RU" smtClean="0"/>
              <a:pPr/>
              <a:t>18</a:t>
            </a:fld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633200" y="6342706"/>
            <a:ext cx="215900" cy="228600"/>
          </a:xfrm>
          <a:prstGeom prst="rect">
            <a:avLst/>
          </a:prstGeom>
        </p:spPr>
      </p:pic>
      <p:pic>
        <p:nvPicPr>
          <p:cNvPr id="8" name="Изображение 7" descr="MTS_Logo_Brush_RU0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90271714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Изображение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-8671" y="0"/>
            <a:ext cx="12200672" cy="6858000"/>
          </a:xfrm>
          <a:prstGeom prst="rect">
            <a:avLst/>
          </a:prstGeom>
        </p:spPr>
      </p:pic>
      <p:pic>
        <p:nvPicPr>
          <p:cNvPr id="17" name="Изображение 16" descr="MTS_Logo_Brush_RU01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sp>
        <p:nvSpPr>
          <p:cNvPr id="19" name="Заголовок 4"/>
          <p:cNvSpPr txBox="1">
            <a:spLocks/>
          </p:cNvSpPr>
          <p:nvPr/>
        </p:nvSpPr>
        <p:spPr>
          <a:xfrm>
            <a:off x="496114" y="484673"/>
            <a:ext cx="5953367" cy="1102711"/>
          </a:xfrm>
          <a:prstGeom prst="rect">
            <a:avLst/>
          </a:prstGeom>
          <a:solidFill>
            <a:srgbClr val="C70B1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600056" y="110468"/>
            <a:ext cx="8072007" cy="1774554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FFFF"/>
                </a:solidFill>
              </a:rPr>
              <a:t>Станции работающие </a:t>
            </a:r>
            <a:br>
              <a:rPr lang="ru-RU" sz="3600" dirty="0">
                <a:solidFill>
                  <a:srgbClr val="FFFFFF"/>
                </a:solidFill>
              </a:rPr>
            </a:br>
            <a:r>
              <a:rPr lang="ru-RU" sz="3600" dirty="0">
                <a:solidFill>
                  <a:srgbClr val="FFFFFF"/>
                </a:solidFill>
              </a:rPr>
              <a:t>на альтернативной энергии</a:t>
            </a:r>
          </a:p>
        </p:txBody>
      </p:sp>
      <p:sp>
        <p:nvSpPr>
          <p:cNvPr id="6" name="Объект 1"/>
          <p:cNvSpPr>
            <a:spLocks noGrp="1"/>
          </p:cNvSpPr>
          <p:nvPr>
            <p:ph sz="half" idx="4294967295"/>
          </p:nvPr>
        </p:nvSpPr>
        <p:spPr>
          <a:xfrm>
            <a:off x="10061191" y="861125"/>
            <a:ext cx="1666942" cy="239301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1800" b="1" dirty="0"/>
              <a:t>Базовая станция МТС </a:t>
            </a:r>
            <a:r>
              <a:rPr lang="en-US" sz="1800" b="1" dirty="0"/>
              <a:t/>
            </a:r>
            <a:br>
              <a:rPr lang="en-US" sz="1800" b="1" dirty="0"/>
            </a:br>
            <a:r>
              <a:rPr lang="ru-RU" sz="1800" b="1" dirty="0"/>
              <a:t>в Карелии, работает от </a:t>
            </a:r>
            <a:r>
              <a:rPr lang="ru-RU" sz="1800" b="1" dirty="0" err="1"/>
              <a:t>ветрогенера</a:t>
            </a:r>
            <a:r>
              <a:rPr lang="ru-RU" sz="1800" b="1" dirty="0"/>
              <a:t>-тора (остров Большой </a:t>
            </a:r>
            <a:r>
              <a:rPr lang="ru-RU" sz="1800" b="1" dirty="0" err="1"/>
              <a:t>Климецкий</a:t>
            </a:r>
            <a:r>
              <a:rPr lang="ru-RU" sz="1800" b="1" dirty="0"/>
              <a:t>)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1097561" y="6046620"/>
            <a:ext cx="48006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19</a:t>
            </a:r>
            <a:endParaRPr lang="ru-RU" sz="2200" dirty="0"/>
          </a:p>
          <a:p>
            <a:endParaRPr lang="ru-RU" sz="2200" dirty="0"/>
          </a:p>
          <a:p>
            <a:endParaRPr lang="ru-RU" sz="2200" dirty="0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2123368" y="2103285"/>
            <a:ext cx="66607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Прямая соединительная линия 15"/>
          <p:cNvCxnSpPr/>
          <p:nvPr/>
        </p:nvCxnSpPr>
        <p:spPr>
          <a:xfrm>
            <a:off x="1349430" y="2936663"/>
            <a:ext cx="423857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единительная линия 20"/>
          <p:cNvCxnSpPr/>
          <p:nvPr/>
        </p:nvCxnSpPr>
        <p:spPr>
          <a:xfrm>
            <a:off x="297668" y="4325625"/>
            <a:ext cx="1247499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2599041" y="4298701"/>
            <a:ext cx="2628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Солнечная батарея </a:t>
            </a:r>
            <a:r>
              <a:rPr lang="en-US" b="1" dirty="0"/>
              <a:t/>
            </a:r>
            <a:br>
              <a:rPr lang="en-US" b="1" dirty="0"/>
            </a:br>
            <a:r>
              <a:rPr lang="ru-RU" b="1" dirty="0"/>
              <a:t>на базовой станции МТС </a:t>
            </a:r>
            <a:r>
              <a:rPr lang="en-US" b="1" dirty="0"/>
              <a:t/>
            </a:r>
            <a:br>
              <a:rPr lang="en-US" b="1" dirty="0"/>
            </a:br>
            <a:r>
              <a:rPr lang="ru-RU" b="1" dirty="0"/>
              <a:t>в Краснодарском крае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64616" y="2828493"/>
            <a:ext cx="2627954" cy="13203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Батарея на водороде </a:t>
            </a:r>
            <a:r>
              <a:rPr lang="en-US" b="1" dirty="0"/>
              <a:t/>
            </a:r>
            <a:br>
              <a:rPr lang="en-US" b="1" dirty="0"/>
            </a:br>
            <a:r>
              <a:rPr lang="ru-RU" b="1" dirty="0"/>
              <a:t>на базовой станции МТС в Чеховском районе </a:t>
            </a:r>
          </a:p>
          <a:p>
            <a:r>
              <a:rPr lang="ru-RU" b="1" dirty="0"/>
              <a:t>Московской области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46501" y="304209"/>
            <a:ext cx="4436897" cy="624914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481384" y="1443301"/>
            <a:ext cx="5027616" cy="515950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476586" y="1590635"/>
            <a:ext cx="4863082" cy="51033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Изображение 17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1553825" y="6172200"/>
            <a:ext cx="215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3264436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0 L 0.27604 -0.25301 " pathEditMode="relative" rAng="0" ptsTypes="AA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802" y="-12662"/>
                                    </p:animMotion>
                                  </p:childTnLst>
                                </p:cTn>
                              </p:par>
                              <p:par>
                                <p:cTn id="1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2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900" decel="100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274 0.04305 L -0.00247 -0.08658 " pathEditMode="relative" rAng="0" ptsTypes="AA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-648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4500"/>
                            </p:stCondLst>
                            <p:childTnLst>
                              <p:par>
                                <p:cTn id="38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3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7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3"/>
                                        </p:tgtEl>
                                      </p:cBhvr>
                                      <p:by x="25000" y="25000"/>
                                    </p:animScale>
                                  </p:childTnLst>
                                </p:cTn>
                              </p:par>
                              <p:par>
                                <p:cTn id="56" presetID="0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4.07407E-6 L -0.33164 0.05857 " pathEditMode="relative" rAng="0" ptsTypes="AA">
                                      <p:cBhvr>
                                        <p:cTn id="5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89" y="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1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6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500"/>
                            </p:stCondLst>
                            <p:childTnLst>
                              <p:par>
                                <p:cTn id="6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0" grpId="0"/>
      <p:bldP spid="1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87100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2</a:t>
            </a:r>
            <a:endParaRPr lang="ru-RU" sz="2200" dirty="0"/>
          </a:p>
        </p:txBody>
      </p:sp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pic>
        <p:nvPicPr>
          <p:cNvPr id="10" name="Изображение 9" descr="MTS_Logo_Brush_RU0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sp>
        <p:nvSpPr>
          <p:cNvPr id="11" name="Выноска-облако 10"/>
          <p:cNvSpPr/>
          <p:nvPr/>
        </p:nvSpPr>
        <p:spPr>
          <a:xfrm>
            <a:off x="268458" y="586153"/>
            <a:ext cx="5908795" cy="3516923"/>
          </a:xfrm>
          <a:prstGeom prst="cloudCallout">
            <a:avLst>
              <a:gd name="adj1" fmla="val 39131"/>
              <a:gd name="adj2" fmla="val 36967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Сегодня мы узнаем,</a:t>
            </a:r>
            <a:b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</a:br>
            <a:r>
              <a:rPr lang="ru-RU" sz="28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как наши мобильные устройства помогают природе! 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7007144" y="-1848746"/>
            <a:ext cx="5184856" cy="1456265"/>
          </a:xfrm>
          <a:solidFill>
            <a:srgbClr val="FF0000"/>
          </a:solidFill>
        </p:spPr>
        <p:txBody>
          <a:bodyPr>
            <a:noAutofit/>
          </a:bodyPr>
          <a:lstStyle/>
          <a:p>
            <a:pPr marL="0" indent="0"/>
            <a:r>
              <a:rPr lang="ru-RU" sz="2600" dirty="0">
                <a:solidFill>
                  <a:schemeClr val="bg1"/>
                </a:solidFill>
              </a:rPr>
              <a:t>Сегодня мы узнаем, как </a:t>
            </a:r>
            <a:br>
              <a:rPr lang="ru-RU" sz="2600" dirty="0">
                <a:solidFill>
                  <a:schemeClr val="bg1"/>
                </a:solidFill>
              </a:rPr>
            </a:br>
            <a:r>
              <a:rPr lang="ru-RU" sz="2600" dirty="0">
                <a:solidFill>
                  <a:schemeClr val="bg1"/>
                </a:solidFill>
              </a:rPr>
              <a:t>наши мобильные устройства помогают природе!  </a:t>
            </a:r>
          </a:p>
        </p:txBody>
      </p:sp>
      <p:pic>
        <p:nvPicPr>
          <p:cNvPr id="6" name="Изображение 5" descr="intco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712307" y="-215295"/>
            <a:ext cx="9208298" cy="6507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4808816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  <a:alpha val="76000"/>
              </a:schemeClr>
            </a:gs>
            <a:gs pos="100000">
              <a:schemeClr val="bg1">
                <a:lumMod val="50000"/>
                <a:alpha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0950334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20</a:t>
            </a: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451231" y="945098"/>
            <a:ext cx="6740769" cy="1425567"/>
          </a:xfrm>
          <a:solidFill>
            <a:srgbClr val="C70B1A"/>
          </a:solidFill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   Изобретаем инновации</a:t>
            </a:r>
            <a:endParaRPr lang="ru-RU" sz="4200" dirty="0">
              <a:solidFill>
                <a:schemeClr val="bg1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sp>
        <p:nvSpPr>
          <p:cNvPr id="24" name="Объект 5"/>
          <p:cNvSpPr>
            <a:spLocks noGrp="1"/>
          </p:cNvSpPr>
          <p:nvPr>
            <p:ph idx="1"/>
          </p:nvPr>
        </p:nvSpPr>
        <p:spPr>
          <a:xfrm>
            <a:off x="6162592" y="3670799"/>
            <a:ext cx="4413821" cy="2933212"/>
          </a:xfrm>
        </p:spPr>
        <p:txBody>
          <a:bodyPr>
            <a:noAutofit/>
          </a:bodyPr>
          <a:lstStyle/>
          <a:p>
            <a:pPr lvl="0"/>
            <a:r>
              <a:rPr lang="ru-RU" sz="2000" dirty="0" err="1">
                <a:solidFill>
                  <a:schemeClr val="bg1"/>
                </a:solidFill>
              </a:rPr>
              <a:t>Atmosphere</a:t>
            </a:r>
            <a:r>
              <a:rPr lang="ru-RU" sz="2000" dirty="0">
                <a:solidFill>
                  <a:schemeClr val="bg1"/>
                </a:solidFill>
              </a:rPr>
              <a:t> — устройство для контроля над качеством воздуха в помещении</a:t>
            </a:r>
          </a:p>
          <a:p>
            <a:pPr lvl="0"/>
            <a:r>
              <a:rPr lang="ru-RU" sz="2000" dirty="0">
                <a:solidFill>
                  <a:schemeClr val="bg1"/>
                </a:solidFill>
              </a:rPr>
              <a:t>Карта загрязнений воздуха</a:t>
            </a:r>
          </a:p>
          <a:p>
            <a:pPr lvl="0"/>
            <a:r>
              <a:rPr lang="en-US" sz="2000" dirty="0" err="1">
                <a:solidFill>
                  <a:schemeClr val="bg1"/>
                </a:solidFill>
              </a:rPr>
              <a:t>GreenAlarm</a:t>
            </a:r>
            <a:r>
              <a:rPr lang="ru-RU" sz="2000" dirty="0">
                <a:solidFill>
                  <a:schemeClr val="bg1"/>
                </a:solidFill>
              </a:rPr>
              <a:t> – датчики лесных пожаров и вырубки</a:t>
            </a:r>
          </a:p>
          <a:p>
            <a:pPr lvl="0"/>
            <a:r>
              <a:rPr lang="ru-RU" sz="2000" dirty="0">
                <a:solidFill>
                  <a:schemeClr val="bg1"/>
                </a:solidFill>
              </a:rPr>
              <a:t>Другие проекты! </a:t>
            </a:r>
          </a:p>
        </p:txBody>
      </p:sp>
      <p:sp>
        <p:nvSpPr>
          <p:cNvPr id="26" name="Объект 5"/>
          <p:cNvSpPr>
            <a:spLocks noGrp="1"/>
          </p:cNvSpPr>
          <p:nvPr>
            <p:ph idx="1"/>
          </p:nvPr>
        </p:nvSpPr>
        <p:spPr>
          <a:xfrm>
            <a:off x="6096000" y="2459408"/>
            <a:ext cx="6096000" cy="129197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b="1" dirty="0"/>
              <a:t>МТС: конкурс инноваций «Телеком Идея»</a:t>
            </a:r>
            <a:endParaRPr lang="ru-RU" sz="2000" dirty="0"/>
          </a:p>
          <a:p>
            <a:pPr marL="0" indent="0">
              <a:buNone/>
            </a:pPr>
            <a:r>
              <a:rPr lang="ru-RU" sz="2000" b="1" dirty="0"/>
              <a:t>Цель:</a:t>
            </a:r>
            <a:r>
              <a:rPr lang="ru-RU" sz="2000" dirty="0"/>
              <a:t> больше новых российских технологий, меняющих мир к лучшему! </a:t>
            </a:r>
          </a:p>
        </p:txBody>
      </p:sp>
      <p:pic>
        <p:nvPicPr>
          <p:cNvPr id="2" name="Изображение 1" descr="website10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75848" y="1365413"/>
            <a:ext cx="5685692" cy="4574280"/>
          </a:xfrm>
          <a:prstGeom prst="rect">
            <a:avLst/>
          </a:prstGeom>
        </p:spPr>
      </p:pic>
      <p:pic>
        <p:nvPicPr>
          <p:cNvPr id="11" name="Изображение 10" descr="MTS_Logo_Brush_RU0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sp>
        <p:nvSpPr>
          <p:cNvPr id="12" name="Заголовок 2"/>
          <p:cNvSpPr txBox="1">
            <a:spLocks/>
          </p:cNvSpPr>
          <p:nvPr/>
        </p:nvSpPr>
        <p:spPr>
          <a:xfrm>
            <a:off x="9142782" y="278199"/>
            <a:ext cx="2717068" cy="8489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0000"/>
                </a:solidFill>
              </a:rPr>
              <a:t>Сайт </a:t>
            </a:r>
            <a:r>
              <a:rPr lang="en-US" sz="2400" b="1" dirty="0" err="1">
                <a:solidFill>
                  <a:srgbClr val="FF0000"/>
                </a:solidFill>
              </a:rPr>
              <a:t>Telecomideas.com</a:t>
            </a:r>
            <a:endParaRPr lang="ru-RU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34982563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755227" y="305842"/>
            <a:ext cx="3749488" cy="1170697"/>
          </a:xfrm>
          <a:prstGeom prst="rect">
            <a:avLst/>
          </a:prstGeom>
          <a:solidFill>
            <a:srgbClr val="C70B1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07597" y="3032069"/>
            <a:ext cx="5807486" cy="2497327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solidFill>
                  <a:schemeClr val="accent3">
                    <a:lumMod val="50000"/>
                  </a:schemeClr>
                </a:solidFill>
              </a:rPr>
              <a:t>Авторы новых технологий для экологии — не только взрослые, но и школьники, а также совсем молодые изобретатели!</a:t>
            </a:r>
          </a:p>
        </p:txBody>
      </p:sp>
      <p:grpSp>
        <p:nvGrpSpPr>
          <p:cNvPr id="2" name="Группа 1"/>
          <p:cNvGrpSpPr/>
          <p:nvPr/>
        </p:nvGrpSpPr>
        <p:grpSpPr>
          <a:xfrm>
            <a:off x="6125860" y="0"/>
            <a:ext cx="6906293" cy="9515231"/>
            <a:chOff x="5422475" y="-840154"/>
            <a:chExt cx="6906293" cy="9515231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430684" y="3940451"/>
              <a:ext cx="6813486" cy="4734626"/>
            </a:xfrm>
            <a:prstGeom prst="rect">
              <a:avLst/>
            </a:prstGeom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tretch>
              <a:fillRect/>
            </a:stretch>
          </p:blipFill>
          <p:spPr>
            <a:xfrm>
              <a:off x="5422475" y="-840154"/>
              <a:ext cx="6906293" cy="4786923"/>
            </a:xfrm>
            <a:prstGeom prst="rect">
              <a:avLst/>
            </a:prstGeom>
          </p:spPr>
        </p:pic>
      </p:grpSp>
      <p:sp>
        <p:nvSpPr>
          <p:cNvPr id="4" name="Прямоугольник 3"/>
          <p:cNvSpPr/>
          <p:nvPr/>
        </p:nvSpPr>
        <p:spPr>
          <a:xfrm>
            <a:off x="898109" y="317478"/>
            <a:ext cx="368659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>
                <a:solidFill>
                  <a:schemeClr val="bg1"/>
                </a:solidFill>
              </a:rPr>
              <a:t>Школьники помогают природе </a:t>
            </a:r>
          </a:p>
        </p:txBody>
      </p:sp>
      <p:pic>
        <p:nvPicPr>
          <p:cNvPr id="11" name="Изображение 10" descr="econe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504463" y="1645636"/>
            <a:ext cx="4024922" cy="3996576"/>
          </a:xfrm>
          <a:prstGeom prst="rect">
            <a:avLst/>
          </a:prstGeom>
        </p:spPr>
      </p:pic>
      <p:sp>
        <p:nvSpPr>
          <p:cNvPr id="12" name="Объект 5"/>
          <p:cNvSpPr txBox="1">
            <a:spLocks/>
          </p:cNvSpPr>
          <p:nvPr/>
        </p:nvSpPr>
        <p:spPr>
          <a:xfrm>
            <a:off x="633213" y="2478967"/>
            <a:ext cx="5208790" cy="293321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ru-RU" sz="2400" b="1" dirty="0"/>
              <a:t>Рюкзак </a:t>
            </a:r>
            <a:r>
              <a:rPr lang="ru-RU" sz="2400" b="1" dirty="0" err="1"/>
              <a:t>NeoBackpack</a:t>
            </a:r>
            <a:endParaRPr lang="ru-RU" sz="2400" dirty="0"/>
          </a:p>
          <a:p>
            <a:pPr lvl="0"/>
            <a:r>
              <a:rPr lang="ru-RU" sz="2400" dirty="0"/>
              <a:t>Проект молодых предпринимателей из Хабаровска.</a:t>
            </a:r>
          </a:p>
          <a:p>
            <a:pPr lvl="0"/>
            <a:r>
              <a:rPr lang="ru-RU" sz="2400" dirty="0"/>
              <a:t>Рюкзак со встроенными солнечными батареями для зарядки мобильных устройств</a:t>
            </a:r>
          </a:p>
        </p:txBody>
      </p:sp>
      <p:pic>
        <p:nvPicPr>
          <p:cNvPr id="10" name="Изображение 9" descr="MTS_Logo_Brush_RU01.ep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81582514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xit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2" presetClass="exit" presetSubtype="8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0.49282 L 2.91667E-6 -0.8 " pathEditMode="relative" rAng="0" ptsTypes="AA">
                                      <p:cBhvr>
                                        <p:cTn id="29" dur="5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646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build="p"/>
      <p:bldP spid="3" grpId="2" build="p"/>
      <p:bldP spid="12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1152539" y="2392239"/>
            <a:ext cx="6007085" cy="3179885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ru-RU" sz="4000" b="1" dirty="0"/>
              <a:t>МТС: «Телеком Идея ЮНИОР»</a:t>
            </a:r>
            <a:endParaRPr lang="ru-RU" sz="4000" dirty="0"/>
          </a:p>
          <a:p>
            <a:pPr lvl="0">
              <a:lnSpc>
                <a:spcPct val="110000"/>
              </a:lnSpc>
            </a:pPr>
            <a:r>
              <a:rPr lang="ru-RU" sz="3200" dirty="0"/>
              <a:t>Конкурс инноваций для школьников </a:t>
            </a:r>
            <a:br>
              <a:rPr lang="ru-RU" sz="3200" dirty="0"/>
            </a:br>
            <a:r>
              <a:rPr lang="ru-RU" sz="3200" dirty="0"/>
              <a:t>7-11 классов;</a:t>
            </a:r>
          </a:p>
          <a:p>
            <a:pPr lvl="0">
              <a:lnSpc>
                <a:spcPct val="110000"/>
              </a:lnSpc>
            </a:pPr>
            <a:r>
              <a:rPr lang="ru-RU" sz="3200" dirty="0"/>
              <a:t>Бесплатная путёвка в летнюю научно-образовательную школу «Лифт в будущее», призы для победителей</a:t>
            </a:r>
          </a:p>
          <a:p>
            <a:pPr lvl="0">
              <a:lnSpc>
                <a:spcPct val="110000"/>
              </a:lnSpc>
            </a:pPr>
            <a:r>
              <a:rPr lang="ru-RU" sz="3200" dirty="0"/>
              <a:t>Проводится ежегодно, следите за информацией! </a:t>
            </a:r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endParaRPr lang="en-US" sz="3100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en-US" dirty="0">
              <a:solidFill>
                <a:srgbClr val="7F7F7F"/>
              </a:solidFill>
            </a:endParaRPr>
          </a:p>
          <a:p>
            <a:pPr marL="0" indent="0">
              <a:buNone/>
            </a:pPr>
            <a:endParaRPr lang="ru-RU" dirty="0">
              <a:solidFill>
                <a:srgbClr val="7F7F7F"/>
              </a:solidFill>
            </a:endParaRP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669709" y="2259126"/>
            <a:ext cx="638175" cy="833979"/>
          </a:xfrm>
          <a:prstGeom prst="rect">
            <a:avLst/>
          </a:prstGeom>
        </p:spPr>
      </p:pic>
      <p:pic>
        <p:nvPicPr>
          <p:cNvPr id="11" name="Изображение 10" descr="chars_with_mobyle.eps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6649"/>
          <a:stretch/>
        </p:blipFill>
        <p:spPr>
          <a:xfrm>
            <a:off x="7678615" y="1188116"/>
            <a:ext cx="3332823" cy="5101071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950334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22</a:t>
            </a:r>
            <a:endParaRPr lang="ru-RU" sz="2200" dirty="0"/>
          </a:p>
        </p:txBody>
      </p:sp>
      <p:pic>
        <p:nvPicPr>
          <p:cNvPr id="14" name="Изображение 13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pic>
        <p:nvPicPr>
          <p:cNvPr id="9" name="Изображение 8" descr="MTS_Logo_Brush_RU01.ep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sp>
        <p:nvSpPr>
          <p:cNvPr id="10" name="Заголовок 2"/>
          <p:cNvSpPr txBox="1">
            <a:spLocks/>
          </p:cNvSpPr>
          <p:nvPr/>
        </p:nvSpPr>
        <p:spPr>
          <a:xfrm>
            <a:off x="752231" y="627598"/>
            <a:ext cx="6740769" cy="1425567"/>
          </a:xfrm>
          <a:prstGeom prst="rect">
            <a:avLst/>
          </a:prstGeom>
          <a:solidFill>
            <a:srgbClr val="C70B1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en-US" sz="4000" dirty="0">
                <a:solidFill>
                  <a:schemeClr val="bg1"/>
                </a:solidFill>
              </a:rPr>
              <a:t>    </a:t>
            </a:r>
            <a:r>
              <a:rPr lang="ru-RU" sz="4000" dirty="0">
                <a:solidFill>
                  <a:schemeClr val="bg1"/>
                </a:solidFill>
              </a:rPr>
              <a:t>Стань </a:t>
            </a:r>
            <a:r>
              <a:rPr lang="ru-RU" sz="4000" dirty="0" err="1">
                <a:solidFill>
                  <a:schemeClr val="bg1"/>
                </a:solidFill>
              </a:rPr>
              <a:t>инноватором</a:t>
            </a:r>
            <a:r>
              <a:rPr lang="ru-RU" sz="4000" dirty="0">
                <a:solidFill>
                  <a:schemeClr val="bg1"/>
                </a:solidFill>
              </a:rPr>
              <a:t>! </a:t>
            </a:r>
            <a:endParaRPr lang="ru-RU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70857148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2" presetClass="emph" presetSubtype="0" repeatCount="1000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1045029" y="350869"/>
            <a:ext cx="5379811" cy="1294973"/>
          </a:xfrm>
          <a:prstGeom prst="rect">
            <a:avLst/>
          </a:prstGeom>
          <a:solidFill>
            <a:srgbClr val="C70B1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ru-RU" sz="4200" dirty="0">
                <a:solidFill>
                  <a:schemeClr val="bg1"/>
                </a:solidFill>
              </a:rPr>
              <a:t>     Поиграем?</a:t>
            </a:r>
          </a:p>
        </p:txBody>
      </p:sp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523691" y="3116566"/>
            <a:ext cx="3824302" cy="3624338"/>
          </a:xfrm>
          <a:prstGeom prst="rect">
            <a:avLst/>
          </a:prstGeom>
        </p:spPr>
      </p:pic>
      <p:sp>
        <p:nvSpPr>
          <p:cNvPr id="17" name="TextBox 16"/>
          <p:cNvSpPr txBox="1"/>
          <p:nvPr/>
        </p:nvSpPr>
        <p:spPr>
          <a:xfrm>
            <a:off x="11016073" y="61054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387385" y="82061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0950334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23</a:t>
            </a:r>
            <a:endParaRPr lang="ru-RU" sz="2200" dirty="0"/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pic>
        <p:nvPicPr>
          <p:cNvPr id="10" name="Изображение 9" descr="MTS_Logo_Brush_RU0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pic>
        <p:nvPicPr>
          <p:cNvPr id="14" name="Изображение 21" descr="chars_with_mobyle.eps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6649"/>
          <a:stretch/>
        </p:blipFill>
        <p:spPr>
          <a:xfrm>
            <a:off x="9445325" y="2890814"/>
            <a:ext cx="1949749" cy="2984196"/>
          </a:xfrm>
          <a:prstGeom prst="rect">
            <a:avLst/>
          </a:prstGeom>
        </p:spPr>
      </p:pic>
      <p:sp>
        <p:nvSpPr>
          <p:cNvPr id="15" name="Выноска-облако 14"/>
          <p:cNvSpPr/>
          <p:nvPr/>
        </p:nvSpPr>
        <p:spPr>
          <a:xfrm>
            <a:off x="119804" y="1907031"/>
            <a:ext cx="5911150" cy="3771470"/>
          </a:xfrm>
          <a:prstGeom prst="cloudCallout">
            <a:avLst>
              <a:gd name="adj1" fmla="val 77448"/>
              <a:gd name="adj2" fmla="val -29626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10000"/>
              </a:lnSpc>
            </a:pPr>
            <a:endParaRPr lang="ru-RU" dirty="0">
              <a:solidFill>
                <a:schemeClr val="bg2">
                  <a:lumMod val="50000"/>
                </a:schemeClr>
              </a:solidFill>
            </a:endParaRPr>
          </a:p>
          <a:p>
            <a:pPr lvl="1">
              <a:lnSpc>
                <a:spcPct val="110000"/>
              </a:lnSpc>
            </a:pPr>
            <a:r>
              <a:rPr lang="ru-RU" dirty="0">
                <a:solidFill>
                  <a:schemeClr val="bg2">
                    <a:lumMod val="50000"/>
                  </a:schemeClr>
                </a:solidFill>
              </a:rPr>
              <a:t>Приглашаю вас поиграть со мной и моими друзьями в увлекательную настольную игру, где вы узнаете, как мы на практике можем помогать природе, используя новые технологии и наши гаджеты! </a:t>
            </a:r>
          </a:p>
          <a:p>
            <a:pPr>
              <a:lnSpc>
                <a:spcPct val="110000"/>
              </a:lnSpc>
            </a:pPr>
            <a:endParaRPr lang="ru-RU" dirty="0">
              <a:solidFill>
                <a:schemeClr val="bg2">
                  <a:lumMod val="50000"/>
                </a:schemeClr>
              </a:solidFill>
            </a:endParaRPr>
          </a:p>
        </p:txBody>
      </p:sp>
      <p:pic>
        <p:nvPicPr>
          <p:cNvPr id="13" name="Изображение 1" descr="smartik-07.ep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57652" y="2701144"/>
            <a:ext cx="2927395" cy="37735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898439198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2"/>
          <p:cNvSpPr txBox="1">
            <a:spLocks/>
          </p:cNvSpPr>
          <p:nvPr/>
        </p:nvSpPr>
        <p:spPr>
          <a:xfrm>
            <a:off x="609356" y="833973"/>
            <a:ext cx="7185269" cy="1425567"/>
          </a:xfrm>
          <a:prstGeom prst="rect">
            <a:avLst/>
          </a:prstGeom>
          <a:solidFill>
            <a:srgbClr val="C70B1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ru-RU" sz="4000" dirty="0">
                <a:solidFill>
                  <a:schemeClr val="bg1"/>
                </a:solidFill>
              </a:rPr>
              <a:t>  Приключение продолжается…</a:t>
            </a:r>
            <a:endParaRPr lang="ru-RU" sz="42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1016073" y="6105408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12387385" y="820615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10950334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24</a:t>
            </a:r>
          </a:p>
        </p:txBody>
      </p:sp>
      <p:pic>
        <p:nvPicPr>
          <p:cNvPr id="21" name="Изображение 20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pic>
        <p:nvPicPr>
          <p:cNvPr id="10" name="Изображение 9" descr="MTS_Logo_Brush_RU01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pic>
        <p:nvPicPr>
          <p:cNvPr id="14" name="Изображение 13" descr="chars_with_mobyle.eps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6649"/>
          <a:stretch/>
        </p:blipFill>
        <p:spPr>
          <a:xfrm flipH="1">
            <a:off x="4317999" y="1546300"/>
            <a:ext cx="2932847" cy="4488885"/>
          </a:xfrm>
          <a:prstGeom prst="rect">
            <a:avLst/>
          </a:prstGeom>
        </p:spPr>
      </p:pic>
      <p:pic>
        <p:nvPicPr>
          <p:cNvPr id="2" name="Изображение 1" descr="ekoneshko_chek.eps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7604124" y="1428749"/>
            <a:ext cx="3158718" cy="4619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20203622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0989945" y="6056809"/>
            <a:ext cx="48006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26</a:t>
            </a:r>
          </a:p>
          <a:p>
            <a:endParaRPr lang="ru-RU" sz="2200" dirty="0"/>
          </a:p>
        </p:txBody>
      </p:sp>
      <p:pic>
        <p:nvPicPr>
          <p:cNvPr id="3" name="Изображение 2" descr="MTS_Logo_Brush_RU01.eps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sp>
        <p:nvSpPr>
          <p:cNvPr id="5" name="Выноска-облако 4"/>
          <p:cNvSpPr/>
          <p:nvPr/>
        </p:nvSpPr>
        <p:spPr>
          <a:xfrm>
            <a:off x="447433" y="410866"/>
            <a:ext cx="7376582" cy="4706456"/>
          </a:xfrm>
          <a:prstGeom prst="cloudCallout">
            <a:avLst>
              <a:gd name="adj1" fmla="val 38944"/>
              <a:gd name="adj2" fmla="val 37700"/>
            </a:avLst>
          </a:prstGeom>
          <a:solidFill>
            <a:schemeClr val="bg1"/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lnSpc>
                <a:spcPct val="70000"/>
              </a:lnSpc>
            </a:pPr>
            <a:endParaRPr lang="ru-RU" sz="7200" dirty="0">
              <a:solidFill>
                <a:srgbClr val="7F7F7F"/>
              </a:solidFill>
            </a:endParaRPr>
          </a:p>
          <a:p>
            <a:pPr algn="ctr">
              <a:lnSpc>
                <a:spcPct val="70000"/>
              </a:lnSpc>
            </a:pPr>
            <a:r>
              <a:rPr lang="ru-RU" sz="7200" dirty="0">
                <a:solidFill>
                  <a:srgbClr val="7F7F7F"/>
                </a:solidFill>
              </a:rPr>
              <a:t>Спасибо за внимание!</a:t>
            </a:r>
            <a:endParaRPr lang="ru-RU" sz="7200" dirty="0">
              <a:solidFill>
                <a:schemeClr val="bg2">
                  <a:lumMod val="50000"/>
                </a:schemeClr>
              </a:solidFill>
            </a:endParaRPr>
          </a:p>
          <a:p>
            <a:pPr algn="ctr">
              <a:lnSpc>
                <a:spcPct val="70000"/>
              </a:lnSpc>
            </a:pPr>
            <a:endParaRPr lang="en-US" sz="2800" dirty="0">
              <a:solidFill>
                <a:srgbClr val="7F7F7F"/>
              </a:solidFill>
            </a:endParaRPr>
          </a:p>
          <a:p>
            <a:pPr algn="ctr">
              <a:lnSpc>
                <a:spcPct val="70000"/>
              </a:lnSpc>
            </a:pPr>
            <a:endParaRPr lang="en-US" sz="2800" dirty="0">
              <a:solidFill>
                <a:srgbClr val="7F7F7F"/>
              </a:solidFill>
            </a:endParaRPr>
          </a:p>
          <a:p>
            <a:pPr algn="ctr">
              <a:lnSpc>
                <a:spcPct val="70000"/>
              </a:lnSpc>
            </a:pPr>
            <a:endParaRPr lang="en-US" sz="2800" dirty="0">
              <a:solidFill>
                <a:srgbClr val="7F7F7F"/>
              </a:solidFill>
            </a:endParaRPr>
          </a:p>
          <a:p>
            <a:pPr algn="ctr">
              <a:lnSpc>
                <a:spcPct val="70000"/>
              </a:lnSpc>
            </a:pPr>
            <a:endParaRPr lang="ru-RU" sz="2800" dirty="0">
              <a:solidFill>
                <a:srgbClr val="7F7F7F"/>
              </a:solidFill>
            </a:endParaRPr>
          </a:p>
        </p:txBody>
      </p:sp>
      <p:pic>
        <p:nvPicPr>
          <p:cNvPr id="6" name="Изображение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6843004" y="1884979"/>
            <a:ext cx="5247395" cy="4973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05931013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30300" y="3143430"/>
            <a:ext cx="765175" cy="99994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38720">
            <a:off x="-1130300" y="4556305"/>
            <a:ext cx="765175" cy="99994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30300" y="5858055"/>
            <a:ext cx="765175" cy="99994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87100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3</a:t>
            </a:r>
            <a:endParaRPr lang="ru-RU" sz="2200" dirty="0"/>
          </a:p>
        </p:txBody>
      </p:sp>
      <p:pic>
        <p:nvPicPr>
          <p:cNvPr id="14" name="Изображение 13" descr="MTS_Logo_Brush_RU0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pic>
        <p:nvPicPr>
          <p:cNvPr id="2" name="Изображение 1" descr="russia.eps"/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030659" y="742461"/>
            <a:ext cx="8880220" cy="4973256"/>
          </a:xfrm>
          <a:prstGeom prst="rect">
            <a:avLst/>
          </a:prstGeom>
        </p:spPr>
      </p:pic>
      <p:pic>
        <p:nvPicPr>
          <p:cNvPr id="5" name="Изображение 4" descr="people.ep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74839" y="586002"/>
            <a:ext cx="1999623" cy="2155235"/>
          </a:xfrm>
          <a:prstGeom prst="rect">
            <a:avLst/>
          </a:prstGeom>
        </p:spPr>
      </p:pic>
      <p:pic>
        <p:nvPicPr>
          <p:cNvPr id="11" name="Изображение 10" descr="peoplephone.eps"/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156309" y="2950252"/>
            <a:ext cx="6623538" cy="2586745"/>
          </a:xfrm>
          <a:prstGeom prst="rect">
            <a:avLst/>
          </a:prstGeom>
        </p:spPr>
      </p:pic>
      <p:pic>
        <p:nvPicPr>
          <p:cNvPr id="7" name="Изображение 6" descr="chars_with_mobyle.eps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6649"/>
          <a:stretch/>
        </p:blipFill>
        <p:spPr>
          <a:xfrm>
            <a:off x="8910617" y="1794592"/>
            <a:ext cx="2851538" cy="4364434"/>
          </a:xfrm>
          <a:prstGeom prst="rect">
            <a:avLst/>
          </a:prstGeom>
        </p:spPr>
      </p:pic>
      <p:pic>
        <p:nvPicPr>
          <p:cNvPr id="24" name="Изображение 23" descr="chars_with_mobyle.eps"/>
          <p:cNvPicPr>
            <a:picLocks noChangeAspect="1"/>
          </p:cNvPicPr>
          <p:nvPr/>
        </p:nvPicPr>
        <p:blipFill rotWithShape="1">
          <a:blip r:embed="rId9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-7357" t="-8898" r="55537" b="-16335"/>
          <a:stretch/>
        </p:blipFill>
        <p:spPr>
          <a:xfrm>
            <a:off x="8538307" y="1221075"/>
            <a:ext cx="3360614" cy="538903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231819" y="779410"/>
            <a:ext cx="5424982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dirty="0"/>
              <a:t>В 2015 году в России было продано более </a:t>
            </a:r>
          </a:p>
          <a:p>
            <a:r>
              <a:rPr lang="ru-RU" sz="2000" dirty="0"/>
              <a:t>43 млн мобильных телефонов </a:t>
            </a:r>
          </a:p>
          <a:p>
            <a:r>
              <a:rPr lang="ru-RU" sz="2000" dirty="0"/>
              <a:t>(эта цифра – почти треть от всех людей, </a:t>
            </a:r>
          </a:p>
          <a:p>
            <a:r>
              <a:rPr lang="ru-RU" sz="2000" dirty="0"/>
              <a:t>живущих в нашей стране). Более половины </a:t>
            </a:r>
          </a:p>
          <a:p>
            <a:r>
              <a:rPr lang="ru-RU" sz="2000" dirty="0"/>
              <a:t>из проданных гаджетов составляют смартфоны.  </a:t>
            </a:r>
          </a:p>
          <a:p>
            <a:endParaRPr lang="ru-RU" sz="2000" dirty="0"/>
          </a:p>
        </p:txBody>
      </p:sp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3212288" y="833370"/>
            <a:ext cx="7018868" cy="227446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000" dirty="0"/>
              <a:t>В 2015 году в России интернетом пользовались 82 млн человек, а это почти 70% жителей нашей страны. Мобильный интернет использовали 50 миллионов, а это треть всех жителей России.  </a:t>
            </a:r>
          </a:p>
          <a:p>
            <a:pPr marL="0" indent="0">
              <a:buNone/>
            </a:pPr>
            <a:endParaRPr lang="ru-RU" sz="2000" dirty="0"/>
          </a:p>
          <a:p>
            <a:endParaRPr lang="ru-RU" sz="2000" dirty="0"/>
          </a:p>
          <a:p>
            <a:pPr marL="0" indent="0">
              <a:buNone/>
            </a:pPr>
            <a:endParaRPr lang="ru-RU" sz="2000" dirty="0"/>
          </a:p>
        </p:txBody>
      </p:sp>
      <p:pic>
        <p:nvPicPr>
          <p:cNvPr id="13" name="Изображение 12" descr="wifi.eps"/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1122"/>
          <a:stretch/>
        </p:blipFill>
        <p:spPr>
          <a:xfrm>
            <a:off x="722922" y="1844731"/>
            <a:ext cx="5959229" cy="36179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1355790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2" presetClass="exit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3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0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1000"/>
                            </p:stCondLst>
                            <p:childTnLst>
                              <p:par>
                                <p:cTn id="76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500"/>
                            </p:stCondLst>
                            <p:childTnLst>
                              <p:par>
                                <p:cTn id="8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allAtOnce"/>
      <p:bldP spid="6" grpId="1" build="allAtOnce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5"/>
          <p:cNvSpPr>
            <a:spLocks noGrp="1"/>
          </p:cNvSpPr>
          <p:nvPr>
            <p:ph idx="1"/>
          </p:nvPr>
        </p:nvSpPr>
        <p:spPr>
          <a:xfrm>
            <a:off x="1258440" y="2414211"/>
            <a:ext cx="4413821" cy="4746625"/>
          </a:xfrm>
        </p:spPr>
        <p:txBody>
          <a:bodyPr>
            <a:noAutofit/>
          </a:bodyPr>
          <a:lstStyle/>
          <a:p>
            <a:r>
              <a:rPr lang="en-US" sz="2600" dirty="0"/>
              <a:t>C</a:t>
            </a:r>
            <a:r>
              <a:rPr lang="ru-RU" sz="2600" dirty="0" err="1"/>
              <a:t>пасать</a:t>
            </a:r>
            <a:r>
              <a:rPr lang="ru-RU" sz="2600" dirty="0"/>
              <a:t> леса от пожаров</a:t>
            </a:r>
          </a:p>
          <a:p>
            <a:r>
              <a:rPr lang="ru-RU" sz="2600" dirty="0"/>
              <a:t>Беречь животных и птиц</a:t>
            </a:r>
          </a:p>
          <a:p>
            <a:r>
              <a:rPr lang="ru-RU" sz="2600" dirty="0"/>
              <a:t>Сажать деревья</a:t>
            </a:r>
          </a:p>
          <a:p>
            <a:r>
              <a:rPr lang="ru-RU" sz="2600" dirty="0"/>
              <a:t>Защищать природу от мусора</a:t>
            </a:r>
          </a:p>
          <a:p>
            <a:r>
              <a:rPr lang="ru-RU" sz="2600" dirty="0"/>
              <a:t>Сберегать электроэнергию воду и многое другое!</a:t>
            </a:r>
          </a:p>
          <a:p>
            <a:pPr marL="0" indent="0">
              <a:buNone/>
            </a:pPr>
            <a:endParaRPr lang="ru-RU" sz="2600" dirty="0"/>
          </a:p>
          <a:p>
            <a:endParaRPr lang="ru-RU" sz="2600" dirty="0"/>
          </a:p>
          <a:p>
            <a:pPr marL="0" indent="0">
              <a:buNone/>
            </a:pPr>
            <a:endParaRPr lang="ru-RU" sz="2600" dirty="0"/>
          </a:p>
        </p:txBody>
      </p:sp>
      <p:pic>
        <p:nvPicPr>
          <p:cNvPr id="3" name="Изображение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688368" y="1190379"/>
            <a:ext cx="765175" cy="999945"/>
          </a:xfrm>
          <a:prstGeom prst="rect">
            <a:avLst/>
          </a:prstGeom>
        </p:spPr>
      </p:pic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538720">
            <a:off x="-1130300" y="2803524"/>
            <a:ext cx="765175" cy="999945"/>
          </a:xfrm>
          <a:prstGeom prst="rect">
            <a:avLst/>
          </a:prstGeom>
        </p:spPr>
      </p:pic>
      <p:pic>
        <p:nvPicPr>
          <p:cNvPr id="9" name="Изображение 8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1130300" y="4105274"/>
            <a:ext cx="765175" cy="999945"/>
          </a:xfrm>
          <a:prstGeom prst="rect">
            <a:avLst/>
          </a:prstGeom>
        </p:spPr>
      </p:pic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11087100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4</a:t>
            </a:r>
            <a:endParaRPr lang="ru-RU" sz="2200" dirty="0"/>
          </a:p>
        </p:txBody>
      </p:sp>
      <p:graphicFrame>
        <p:nvGraphicFramePr>
          <p:cNvPr id="21" name="Диаграмма 20"/>
          <p:cNvGraphicFramePr/>
          <p:nvPr>
            <p:extLst>
              <p:ext uri="{D42A27DB-BD31-4B8C-83A1-F6EECF244321}">
                <p14:modId xmlns:p14="http://schemas.microsoft.com/office/powerpoint/2010/main" xmlns="" val="2321063809"/>
              </p:ext>
            </p:extLst>
          </p:nvPr>
        </p:nvGraphicFramePr>
        <p:xfrm>
          <a:off x="8334377" y="3349627"/>
          <a:ext cx="3714748" cy="247649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15" name="Изображение 14" descr="econes.png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 flipH="1">
            <a:off x="-4619624" y="-3349776"/>
            <a:ext cx="5508624" cy="3918834"/>
          </a:xfrm>
          <a:prstGeom prst="rect">
            <a:avLst/>
          </a:prstGeom>
        </p:spPr>
      </p:pic>
      <p:pic>
        <p:nvPicPr>
          <p:cNvPr id="13" name="Изображение 12" descr="MTS_Logo_Brush_RU01.ep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sp>
        <p:nvSpPr>
          <p:cNvPr id="14" name="Заголовок 2"/>
          <p:cNvSpPr>
            <a:spLocks noGrp="1"/>
          </p:cNvSpPr>
          <p:nvPr>
            <p:ph type="title"/>
          </p:nvPr>
        </p:nvSpPr>
        <p:spPr>
          <a:xfrm>
            <a:off x="0" y="749716"/>
            <a:ext cx="6746875" cy="1425567"/>
          </a:xfrm>
          <a:solidFill>
            <a:srgbClr val="C70B1A"/>
          </a:solidFill>
        </p:spPr>
        <p:txBody>
          <a:bodyPr>
            <a:noAutofit/>
          </a:bodyPr>
          <a:lstStyle/>
          <a:p>
            <a:r>
              <a:rPr lang="en-US" sz="3800" dirty="0">
                <a:solidFill>
                  <a:schemeClr val="bg1"/>
                </a:solidFill>
              </a:rPr>
              <a:t>   </a:t>
            </a:r>
            <a:r>
              <a:rPr lang="ru-RU" sz="3800" dirty="0">
                <a:solidFill>
                  <a:schemeClr val="bg1"/>
                </a:solidFill>
              </a:rPr>
              <a:t>  С помощью гаджета можно:</a:t>
            </a:r>
          </a:p>
        </p:txBody>
      </p:sp>
      <p:pic>
        <p:nvPicPr>
          <p:cNvPr id="2" name="Изображение 1" descr="mobile-01.eps"/>
          <p:cNvPicPr>
            <a:picLocks noChangeAspect="1"/>
          </p:cNvPicPr>
          <p:nvPr/>
        </p:nvPicPr>
        <p:blipFill rotWithShape="1">
          <a:blip r:embed="rId8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10684"/>
          <a:stretch/>
        </p:blipFill>
        <p:spPr>
          <a:xfrm>
            <a:off x="5353536" y="536597"/>
            <a:ext cx="6897077" cy="61455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17114708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85000"/>
                <a:alpha val="76000"/>
              </a:schemeClr>
            </a:gs>
            <a:gs pos="99000">
              <a:schemeClr val="bg1">
                <a:lumMod val="50000"/>
                <a:alpha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87100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5</a:t>
            </a:r>
            <a:endParaRPr lang="ru-RU" sz="2200" dirty="0"/>
          </a:p>
        </p:txBody>
      </p:sp>
      <p:pic>
        <p:nvPicPr>
          <p:cNvPr id="23" name="Изображение 22" descr="website-iphone-3D-display-mockups.pn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864352" y="539750"/>
            <a:ext cx="8026148" cy="5732096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945098"/>
            <a:ext cx="6746875" cy="1425567"/>
          </a:xfrm>
          <a:solidFill>
            <a:srgbClr val="C70B1A"/>
          </a:solidFill>
        </p:spPr>
        <p:txBody>
          <a:bodyPr>
            <a:noAutofit/>
          </a:bodyPr>
          <a:lstStyle/>
          <a:p>
            <a:r>
              <a:rPr lang="ru-RU" sz="4200" dirty="0">
                <a:solidFill>
                  <a:srgbClr val="FFFFFF"/>
                </a:solidFill>
              </a:rPr>
              <a:t>     Бережем лес от пожаров</a:t>
            </a: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sp>
        <p:nvSpPr>
          <p:cNvPr id="24" name="Объект 5"/>
          <p:cNvSpPr>
            <a:spLocks noGrp="1"/>
          </p:cNvSpPr>
          <p:nvPr>
            <p:ph idx="1"/>
          </p:nvPr>
        </p:nvSpPr>
        <p:spPr>
          <a:xfrm>
            <a:off x="1317054" y="3651250"/>
            <a:ext cx="4413821" cy="2270125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</a:rPr>
              <a:t>Мгновенно сообщить о пожаре диспетчерам лесного хозяйства.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Прикрепить фото и координаты пожара.</a:t>
            </a:r>
          </a:p>
          <a:p>
            <a:pPr marL="0" indent="0">
              <a:buNone/>
            </a:pPr>
            <a:endParaRPr lang="ru-RU" sz="2600" dirty="0"/>
          </a:p>
          <a:p>
            <a:endParaRPr lang="ru-RU" sz="2600" dirty="0"/>
          </a:p>
          <a:p>
            <a:pPr marL="0" indent="0">
              <a:buNone/>
            </a:pPr>
            <a:endParaRPr lang="ru-RU" sz="2600" dirty="0"/>
          </a:p>
        </p:txBody>
      </p:sp>
      <p:sp>
        <p:nvSpPr>
          <p:cNvPr id="26" name="Объект 5"/>
          <p:cNvSpPr>
            <a:spLocks noGrp="1"/>
          </p:cNvSpPr>
          <p:nvPr>
            <p:ph idx="1"/>
          </p:nvPr>
        </p:nvSpPr>
        <p:spPr>
          <a:xfrm>
            <a:off x="1317054" y="2635251"/>
            <a:ext cx="4413821" cy="920750"/>
          </a:xfrm>
        </p:spPr>
        <p:txBody>
          <a:bodyPr>
            <a:noAutofit/>
          </a:bodyPr>
          <a:lstStyle/>
          <a:p>
            <a:pPr marL="0" indent="0">
              <a:lnSpc>
                <a:spcPct val="100000"/>
              </a:lnSpc>
              <a:buNone/>
            </a:pPr>
            <a:r>
              <a:rPr lang="ru-RU" sz="2400" dirty="0">
                <a:solidFill>
                  <a:schemeClr val="bg1"/>
                </a:solidFill>
              </a:rPr>
              <a:t>Мобильное приложение “Берегите лес!”</a:t>
            </a:r>
          </a:p>
        </p:txBody>
      </p:sp>
      <p:sp>
        <p:nvSpPr>
          <p:cNvPr id="25" name="Заголовок 2"/>
          <p:cNvSpPr txBox="1">
            <a:spLocks/>
          </p:cNvSpPr>
          <p:nvPr/>
        </p:nvSpPr>
        <p:spPr>
          <a:xfrm>
            <a:off x="3873499" y="278199"/>
            <a:ext cx="2492375" cy="848925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rgbClr val="FF0000"/>
                </a:solidFill>
              </a:rPr>
              <a:t>Скачать на сайте </a:t>
            </a:r>
            <a:r>
              <a:rPr lang="en-US" sz="2400" dirty="0">
                <a:solidFill>
                  <a:srgbClr val="FF0000"/>
                </a:solidFill>
              </a:rPr>
              <a:t>www.aviales.ru 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</a:p>
        </p:txBody>
      </p:sp>
      <p:pic>
        <p:nvPicPr>
          <p:cNvPr id="11" name="Изображение 10" descr="MTS_Logo_Brush_RU0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67051833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Заголовок 2"/>
          <p:cNvSpPr txBox="1">
            <a:spLocks/>
          </p:cNvSpPr>
          <p:nvPr/>
        </p:nvSpPr>
        <p:spPr>
          <a:xfrm>
            <a:off x="0" y="714189"/>
            <a:ext cx="6746875" cy="1425567"/>
          </a:xfrm>
          <a:prstGeom prst="rect">
            <a:avLst/>
          </a:prstGeom>
          <a:solidFill>
            <a:srgbClr val="C70B1A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ru-RU" sz="4200" dirty="0">
                <a:solidFill>
                  <a:srgbClr val="FFFFFF"/>
                </a:solidFill>
              </a:rPr>
              <a:t>     Бережем лес от пожаров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18938" y="1959233"/>
            <a:ext cx="7492564" cy="45520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/>
              <a:buChar char="•"/>
            </a:pPr>
            <a:endParaRPr lang="ru-RU" sz="2000" dirty="0">
              <a:solidFill>
                <a:srgbClr val="7F7F7F"/>
              </a:solidFill>
            </a:endParaRPr>
          </a:p>
          <a:p>
            <a:pPr>
              <a:lnSpc>
                <a:spcPct val="150000"/>
              </a:lnSpc>
            </a:pPr>
            <a:r>
              <a:rPr lang="ru-RU" sz="2300" dirty="0">
                <a:solidFill>
                  <a:schemeClr val="bg2">
                    <a:lumMod val="50000"/>
                  </a:schemeClr>
                </a:solidFill>
              </a:rPr>
              <a:t>Видеокамера на этой станции обнаруживает </a:t>
            </a:r>
          </a:p>
          <a:p>
            <a:pPr>
              <a:lnSpc>
                <a:spcPct val="150000"/>
              </a:lnSpc>
            </a:pPr>
            <a:r>
              <a:rPr lang="ru-RU" sz="2300" dirty="0">
                <a:solidFill>
                  <a:schemeClr val="bg2">
                    <a:lumMod val="50000"/>
                  </a:schemeClr>
                </a:solidFill>
              </a:rPr>
              <a:t>лесной пожар и</a:t>
            </a: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lang="ru-RU" sz="2300" dirty="0">
                <a:solidFill>
                  <a:schemeClr val="bg2">
                    <a:lumMod val="50000"/>
                  </a:schemeClr>
                </a:solidFill>
              </a:rPr>
              <a:t>определяет его координаты</a:t>
            </a:r>
            <a:r>
              <a:rPr lang="en-US" sz="2300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ru-RU" sz="23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endParaRPr lang="en-US" sz="2100" dirty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r>
              <a:rPr lang="ru-RU" sz="2100" dirty="0">
                <a:solidFill>
                  <a:schemeClr val="bg2">
                    <a:lumMod val="50000"/>
                  </a:schemeClr>
                </a:solidFill>
              </a:rPr>
              <a:t>Всего один специалист контролирует большую территорию</a:t>
            </a:r>
            <a:r>
              <a:rPr lang="en-US" sz="2100" dirty="0">
                <a:solidFill>
                  <a:schemeClr val="bg2">
                    <a:lumMod val="50000"/>
                  </a:schemeClr>
                </a:solidFill>
              </a:rPr>
              <a:t>.</a:t>
            </a:r>
            <a:r>
              <a:rPr lang="ru-RU" sz="2100" dirty="0">
                <a:solidFill>
                  <a:schemeClr val="bg2">
                    <a:lumMod val="50000"/>
                  </a:schemeClr>
                </a:solidFill>
              </a:rPr>
              <a:t> </a:t>
            </a:r>
          </a:p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endParaRPr lang="en-US" sz="2100" dirty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r>
              <a:rPr lang="ru-RU" sz="2100" dirty="0">
                <a:solidFill>
                  <a:schemeClr val="bg2">
                    <a:lumMod val="50000"/>
                  </a:schemeClr>
                </a:solidFill>
              </a:rPr>
              <a:t>Успешно испытана в 20 регионах страны </a:t>
            </a:r>
          </a:p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endParaRPr lang="en-US" sz="2100" dirty="0">
              <a:solidFill>
                <a:schemeClr val="bg2">
                  <a:lumMod val="50000"/>
                </a:schemeClr>
              </a:solidFill>
            </a:endParaRPr>
          </a:p>
          <a:p>
            <a:pPr marL="342900" lvl="0" indent="-342900">
              <a:lnSpc>
                <a:spcPct val="80000"/>
              </a:lnSpc>
              <a:buFont typeface="Arial"/>
              <a:buChar char="•"/>
            </a:pPr>
            <a:r>
              <a:rPr lang="ru-RU" sz="2100" dirty="0">
                <a:solidFill>
                  <a:schemeClr val="bg2">
                    <a:lumMod val="50000"/>
                  </a:schemeClr>
                </a:solidFill>
              </a:rPr>
              <a:t>МТС защищает природные территории!</a:t>
            </a: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7F7F7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7F7F7F"/>
              </a:solidFill>
            </a:endParaRPr>
          </a:p>
          <a:p>
            <a:pPr marL="342900" indent="-342900">
              <a:buFont typeface="Arial"/>
              <a:buChar char="•"/>
            </a:pPr>
            <a:endParaRPr lang="en-US" sz="2000" dirty="0">
              <a:solidFill>
                <a:srgbClr val="7F7F7F"/>
              </a:solidFill>
            </a:endParaRPr>
          </a:p>
          <a:p>
            <a:pPr marL="342900" indent="-342900">
              <a:buFont typeface="Arial"/>
              <a:buChar char="•"/>
            </a:pPr>
            <a:endParaRPr lang="ru-RU" sz="2000" dirty="0">
              <a:solidFill>
                <a:srgbClr val="7F7F7F"/>
              </a:solidFill>
            </a:endParaRPr>
          </a:p>
          <a:p>
            <a:pPr marL="342900" indent="-342900">
              <a:buFont typeface="Arial"/>
              <a:buChar char="•"/>
            </a:pPr>
            <a:endParaRPr lang="ru-RU" sz="2000" dirty="0"/>
          </a:p>
        </p:txBody>
      </p:sp>
      <p:pic>
        <p:nvPicPr>
          <p:cNvPr id="11" name="Рисунок 6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840862" y="0"/>
            <a:ext cx="4557513" cy="6858000"/>
          </a:xfrm>
          <a:prstGeom prst="rect">
            <a:avLst/>
          </a:prstGeom>
        </p:spPr>
      </p:pic>
      <p:pic>
        <p:nvPicPr>
          <p:cNvPr id="12" name="Рисунок 6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7860819" y="-134628"/>
            <a:ext cx="4604720" cy="6996970"/>
          </a:xfrm>
          <a:prstGeom prst="rect">
            <a:avLst/>
          </a:prstGeom>
        </p:spPr>
      </p:pic>
      <p:pic>
        <p:nvPicPr>
          <p:cNvPr id="13" name="Рисунок 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58125" y="-23814"/>
            <a:ext cx="4587875" cy="6881814"/>
          </a:xfrm>
          <a:prstGeom prst="rect">
            <a:avLst/>
          </a:prstGeom>
        </p:spPr>
      </p:pic>
      <p:pic>
        <p:nvPicPr>
          <p:cNvPr id="14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7861787" y="-140026"/>
            <a:ext cx="5307135" cy="7076179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1841853" y="6066971"/>
            <a:ext cx="646457" cy="44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6</a:t>
            </a:r>
          </a:p>
        </p:txBody>
      </p:sp>
      <p:pic>
        <p:nvPicPr>
          <p:cNvPr id="9" name="Изображение 9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2189582" y="6160428"/>
            <a:ext cx="215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70005134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8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0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10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1000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10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000">
              <a:schemeClr val="bg1">
                <a:lumMod val="85000"/>
                <a:alpha val="76000"/>
              </a:schemeClr>
            </a:gs>
            <a:gs pos="99000">
              <a:schemeClr val="bg1">
                <a:lumMod val="50000"/>
                <a:alpha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87100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7</a:t>
            </a:r>
            <a:endParaRPr lang="ru-RU" sz="2200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6063837" y="945098"/>
            <a:ext cx="6128163" cy="1425567"/>
          </a:xfrm>
          <a:solidFill>
            <a:srgbClr val="C70B1A"/>
          </a:solidFill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  Сажаем деревья</a:t>
            </a:r>
            <a:endParaRPr lang="ru-RU" sz="4200" dirty="0">
              <a:solidFill>
                <a:schemeClr val="bg1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pic>
        <p:nvPicPr>
          <p:cNvPr id="2" name="Изображение 1" descr="website.png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410308" y="683846"/>
            <a:ext cx="5177692" cy="5294924"/>
          </a:xfrm>
          <a:prstGeom prst="rect">
            <a:avLst/>
          </a:prstGeom>
        </p:spPr>
      </p:pic>
      <p:sp>
        <p:nvSpPr>
          <p:cNvPr id="24" name="Объект 5"/>
          <p:cNvSpPr>
            <a:spLocks noGrp="1"/>
          </p:cNvSpPr>
          <p:nvPr>
            <p:ph idx="1"/>
          </p:nvPr>
        </p:nvSpPr>
        <p:spPr>
          <a:xfrm>
            <a:off x="6162592" y="3670799"/>
            <a:ext cx="4413821" cy="2933212"/>
          </a:xfrm>
        </p:spPr>
        <p:txBody>
          <a:bodyPr>
            <a:noAutofit/>
          </a:bodyPr>
          <a:lstStyle/>
          <a:p>
            <a:pPr lvl="0"/>
            <a:r>
              <a:rPr lang="ru-RU" sz="2400" dirty="0">
                <a:solidFill>
                  <a:schemeClr val="bg1"/>
                </a:solidFill>
              </a:rPr>
              <a:t>Посадить деревья, не выходя из дома.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Подарить деревья друзьям и близким.</a:t>
            </a: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Получить сертификат, </a:t>
            </a:r>
            <a:endParaRPr lang="en-US" sz="2400" dirty="0">
              <a:solidFill>
                <a:schemeClr val="bg1"/>
              </a:solidFill>
            </a:endParaRPr>
          </a:p>
          <a:p>
            <a:pPr lvl="0"/>
            <a:r>
              <a:rPr lang="ru-RU" sz="2400" dirty="0">
                <a:solidFill>
                  <a:schemeClr val="bg1"/>
                </a:solidFill>
              </a:rPr>
              <a:t>GPS-координаты и фото посаженных деревьев!</a:t>
            </a:r>
          </a:p>
          <a:p>
            <a:endParaRPr lang="ru-RU" sz="24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26" name="Объект 5"/>
          <p:cNvSpPr>
            <a:spLocks noGrp="1"/>
          </p:cNvSpPr>
          <p:nvPr>
            <p:ph idx="1"/>
          </p:nvPr>
        </p:nvSpPr>
        <p:spPr>
          <a:xfrm>
            <a:off x="6162592" y="2459409"/>
            <a:ext cx="5658177" cy="121382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2400" b="1" dirty="0" err="1">
                <a:solidFill>
                  <a:schemeClr val="bg1"/>
                </a:solidFill>
              </a:rPr>
              <a:t>PosadiLes</a:t>
            </a:r>
            <a:r>
              <a:rPr lang="ru-RU" sz="2400" b="1" dirty="0">
                <a:solidFill>
                  <a:schemeClr val="bg1"/>
                </a:solidFill>
              </a:rPr>
              <a:t>.</a:t>
            </a:r>
            <a:r>
              <a:rPr lang="en-US" sz="2400" b="1" dirty="0" err="1">
                <a:solidFill>
                  <a:schemeClr val="bg1"/>
                </a:solidFill>
              </a:rPr>
              <a:t>ru</a:t>
            </a:r>
            <a:r>
              <a:rPr lang="en-US" sz="2400" b="1" dirty="0">
                <a:solidFill>
                  <a:schemeClr val="bg1"/>
                </a:solidFill>
              </a:rPr>
              <a:t> </a:t>
            </a:r>
            <a:r>
              <a:rPr lang="ru-RU" sz="2400" dirty="0">
                <a:solidFill>
                  <a:schemeClr val="bg1"/>
                </a:solidFill>
              </a:rPr>
              <a:t>- сервис посадки деревьев, финалист конкурса МТС «</a:t>
            </a:r>
            <a:r>
              <a:rPr lang="ru-RU" sz="2400" dirty="0" err="1">
                <a:solidFill>
                  <a:schemeClr val="bg1"/>
                </a:solidFill>
              </a:rPr>
              <a:t>ТелекомИдея</a:t>
            </a:r>
            <a:r>
              <a:rPr lang="ru-RU" sz="2400" dirty="0">
                <a:solidFill>
                  <a:schemeClr val="bg1"/>
                </a:solidFill>
              </a:rPr>
              <a:t>»</a:t>
            </a:r>
          </a:p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Что можно сделать?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  <p:sp>
        <p:nvSpPr>
          <p:cNvPr id="25" name="Заголовок 2"/>
          <p:cNvSpPr txBox="1">
            <a:spLocks/>
          </p:cNvSpPr>
          <p:nvPr/>
        </p:nvSpPr>
        <p:spPr>
          <a:xfrm>
            <a:off x="9114972" y="278199"/>
            <a:ext cx="2696028" cy="984544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pPr algn="ctr"/>
            <a:r>
              <a:rPr lang="en-US" sz="2400" b="1" dirty="0" err="1">
                <a:solidFill>
                  <a:srgbClr val="FF0000"/>
                </a:solidFill>
              </a:rPr>
              <a:t>PosadiLes</a:t>
            </a:r>
            <a:r>
              <a:rPr lang="ru-RU" sz="2400" b="1" dirty="0">
                <a:solidFill>
                  <a:srgbClr val="FF0000"/>
                </a:solidFill>
              </a:rPr>
              <a:t>.</a:t>
            </a:r>
            <a:r>
              <a:rPr lang="en-US" sz="2400" b="1" dirty="0" err="1">
                <a:solidFill>
                  <a:srgbClr val="FF0000"/>
                </a:solidFill>
              </a:rPr>
              <a:t>ru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400" b="1" dirty="0">
                <a:solidFill>
                  <a:srgbClr val="FF0000"/>
                </a:solidFill>
              </a:rPr>
              <a:t>telecomideas.com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1" name="Изображение 10" descr="MTS_Logo_Brush_RU0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964639689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" presetClass="entr" presetSubtype="8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2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4"/>
          <p:cNvSpPr txBox="1">
            <a:spLocks/>
          </p:cNvSpPr>
          <p:nvPr/>
        </p:nvSpPr>
        <p:spPr>
          <a:xfrm>
            <a:off x="515958" y="782308"/>
            <a:ext cx="4107824" cy="735216"/>
          </a:xfrm>
          <a:prstGeom prst="rect">
            <a:avLst/>
          </a:prstGeom>
          <a:solidFill>
            <a:srgbClr val="C70B1A"/>
          </a:solidFill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endParaRPr lang="ru-RU" sz="4000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38977" y="766552"/>
            <a:ext cx="3344333" cy="658762"/>
          </a:xfrm>
        </p:spPr>
        <p:txBody>
          <a:bodyPr>
            <a:normAutofit/>
          </a:bodyPr>
          <a:lstStyle/>
          <a:p>
            <a:r>
              <a:rPr lang="ru-RU" sz="3600" dirty="0">
                <a:solidFill>
                  <a:srgbClr val="FFFFFF"/>
                </a:solidFill>
              </a:rPr>
              <a:t>Спасаем птиц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66019" y="-1"/>
            <a:ext cx="6416124" cy="367323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288257" y="629495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16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4198" y="1939966"/>
            <a:ext cx="4534299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dirty="0">
                <a:solidFill>
                  <a:srgbClr val="7F7F7F"/>
                </a:solidFill>
              </a:rPr>
              <a:t>Более 100 опор линий электропередач оснащены устройствами, спасающими птиц от гибели</a:t>
            </a:r>
          </a:p>
        </p:txBody>
      </p:sp>
      <p:pic>
        <p:nvPicPr>
          <p:cNvPr id="8" name="Изображение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696700" y="6394450"/>
            <a:ext cx="215900" cy="228600"/>
          </a:xfrm>
          <a:prstGeom prst="rect">
            <a:avLst/>
          </a:prstGeom>
        </p:spPr>
      </p:pic>
      <p:pic>
        <p:nvPicPr>
          <p:cNvPr id="5" name="Изображение 4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861538" y="3575539"/>
            <a:ext cx="6382564" cy="478692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3520615" y="5197231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pic>
        <p:nvPicPr>
          <p:cNvPr id="12" name="Изображение 11" descr="MTS_Logo_Brush_RU01.eps"/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1087100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200" dirty="0"/>
              <a:t>8</a:t>
            </a:r>
          </a:p>
        </p:txBody>
      </p:sp>
      <p:pic>
        <p:nvPicPr>
          <p:cNvPr id="13" name="Изображение 9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977994155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85000"/>
                <a:alpha val="76000"/>
              </a:schemeClr>
            </a:gs>
            <a:gs pos="100000">
              <a:schemeClr val="bg1">
                <a:lumMod val="50000"/>
                <a:alpha val="88000"/>
              </a:schemeClr>
            </a:gs>
          </a:gsLst>
          <a:path path="circle">
            <a:fillToRect l="100000" t="100000"/>
          </a:path>
          <a:tileRect r="-100000" b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1087100" y="6046470"/>
            <a:ext cx="48006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dirty="0"/>
              <a:t>9</a:t>
            </a:r>
            <a:endParaRPr lang="ru-RU" sz="2200" dirty="0"/>
          </a:p>
        </p:txBody>
      </p:sp>
      <p:pic>
        <p:nvPicPr>
          <p:cNvPr id="4" name="Изображение 3" descr="website-iphone-3D-display-mockups.tif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47845" y="-293077"/>
            <a:ext cx="8284308" cy="8284308"/>
          </a:xfrm>
          <a:prstGeom prst="rect">
            <a:avLst/>
          </a:prstGeom>
        </p:spPr>
      </p:pic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515252"/>
            <a:ext cx="6746875" cy="1425567"/>
          </a:xfrm>
          <a:solidFill>
            <a:srgbClr val="C70B1A"/>
          </a:solidFill>
        </p:spPr>
        <p:txBody>
          <a:bodyPr>
            <a:noAutofit/>
          </a:bodyPr>
          <a:lstStyle/>
          <a:p>
            <a:r>
              <a:rPr lang="ru-RU" sz="4000" dirty="0">
                <a:solidFill>
                  <a:schemeClr val="bg1"/>
                </a:solidFill>
              </a:rPr>
              <a:t>    Убираем мусорные свалки</a:t>
            </a:r>
            <a:r>
              <a:rPr lang="ru-RU" sz="4000" dirty="0"/>
              <a:t> </a:t>
            </a:r>
            <a:endParaRPr lang="ru-RU" sz="4200" dirty="0">
              <a:solidFill>
                <a:srgbClr val="FFFFFF"/>
              </a:solidFill>
            </a:endParaRPr>
          </a:p>
        </p:txBody>
      </p:sp>
      <p:pic>
        <p:nvPicPr>
          <p:cNvPr id="10" name="Изображение 9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395075" y="6172200"/>
            <a:ext cx="215900" cy="228600"/>
          </a:xfrm>
          <a:prstGeom prst="rect">
            <a:avLst/>
          </a:prstGeom>
        </p:spPr>
      </p:pic>
      <p:sp>
        <p:nvSpPr>
          <p:cNvPr id="24" name="Объект 5"/>
          <p:cNvSpPr>
            <a:spLocks noGrp="1"/>
          </p:cNvSpPr>
          <p:nvPr>
            <p:ph idx="1"/>
          </p:nvPr>
        </p:nvSpPr>
        <p:spPr>
          <a:xfrm>
            <a:off x="730914" y="3123695"/>
            <a:ext cx="4413821" cy="2270125"/>
          </a:xfrm>
        </p:spPr>
        <p:txBody>
          <a:bodyPr>
            <a:noAutofit/>
          </a:bodyPr>
          <a:lstStyle/>
          <a:p>
            <a:r>
              <a:rPr lang="ru-RU" sz="2400" dirty="0">
                <a:solidFill>
                  <a:schemeClr val="bg1"/>
                </a:solidFill>
              </a:rPr>
              <a:t>Заявить о свалке в органы власти</a:t>
            </a:r>
          </a:p>
          <a:p>
            <a:r>
              <a:rPr lang="ru-RU" sz="2400" dirty="0">
                <a:solidFill>
                  <a:schemeClr val="bg1"/>
                </a:solidFill>
              </a:rPr>
              <a:t>Найти единомышленников и убрать мусор вместе!</a:t>
            </a:r>
          </a:p>
        </p:txBody>
      </p:sp>
      <p:sp>
        <p:nvSpPr>
          <p:cNvPr id="26" name="Объект 5"/>
          <p:cNvSpPr>
            <a:spLocks noGrp="1"/>
          </p:cNvSpPr>
          <p:nvPr>
            <p:ph idx="1"/>
          </p:nvPr>
        </p:nvSpPr>
        <p:spPr>
          <a:xfrm>
            <a:off x="730914" y="2635235"/>
            <a:ext cx="4413821" cy="9207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b="1" dirty="0">
                <a:solidFill>
                  <a:schemeClr val="bg2">
                    <a:lumMod val="25000"/>
                  </a:schemeClr>
                </a:solidFill>
              </a:rPr>
              <a:t>Что можно сделать?</a:t>
            </a:r>
            <a:r>
              <a:rPr lang="ru-RU" dirty="0">
                <a:solidFill>
                  <a:schemeClr val="bg2">
                    <a:lumMod val="25000"/>
                  </a:schemeClr>
                </a:solidFill>
              </a:rPr>
              <a:t> </a:t>
            </a:r>
          </a:p>
        </p:txBody>
      </p:sp>
      <p:sp>
        <p:nvSpPr>
          <p:cNvPr id="25" name="Заголовок 2"/>
          <p:cNvSpPr txBox="1">
            <a:spLocks/>
          </p:cNvSpPr>
          <p:nvPr/>
        </p:nvSpPr>
        <p:spPr>
          <a:xfrm>
            <a:off x="9719163" y="512660"/>
            <a:ext cx="2492375" cy="848925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Calibri"/>
                <a:ea typeface="+mj-ea"/>
                <a:cs typeface="+mj-cs"/>
              </a:defRPr>
            </a:lvl1pPr>
          </a:lstStyle>
          <a:p>
            <a:r>
              <a:rPr lang="ru-RU" sz="2000" dirty="0">
                <a:solidFill>
                  <a:schemeClr val="bg1"/>
                </a:solidFill>
                <a:latin typeface="+mj-lt"/>
              </a:rPr>
              <a:t>Сервис</a:t>
            </a:r>
            <a:endParaRPr lang="en-US" sz="2000" dirty="0">
              <a:solidFill>
                <a:schemeClr val="bg1"/>
              </a:solidFill>
              <a:latin typeface="+mj-lt"/>
            </a:endParaRPr>
          </a:p>
          <a:p>
            <a:r>
              <a:rPr lang="ru-RU" sz="2400" b="1" dirty="0" err="1">
                <a:solidFill>
                  <a:schemeClr val="bg1"/>
                </a:solidFill>
              </a:rPr>
              <a:t>EcoFront.r</a:t>
            </a:r>
            <a:r>
              <a:rPr lang="en-US" sz="2400" b="1" dirty="0">
                <a:solidFill>
                  <a:schemeClr val="bg1"/>
                </a:solidFill>
              </a:rPr>
              <a:t>u</a:t>
            </a:r>
            <a:r>
              <a:rPr lang="en-US" sz="2400" dirty="0">
                <a:solidFill>
                  <a:schemeClr val="bg1"/>
                </a:solidFill>
              </a:rPr>
              <a:t> </a:t>
            </a:r>
            <a:endParaRPr lang="ru-RU" sz="2400" dirty="0">
              <a:solidFill>
                <a:schemeClr val="bg1"/>
              </a:solidFill>
            </a:endParaRPr>
          </a:p>
        </p:txBody>
      </p:sp>
      <p:sp>
        <p:nvSpPr>
          <p:cNvPr id="13" name="Объект 5"/>
          <p:cNvSpPr>
            <a:spLocks noGrp="1"/>
          </p:cNvSpPr>
          <p:nvPr>
            <p:ph idx="1"/>
          </p:nvPr>
        </p:nvSpPr>
        <p:spPr>
          <a:xfrm>
            <a:off x="4540902" y="3104178"/>
            <a:ext cx="6381098" cy="15069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dirty="0">
                <a:solidFill>
                  <a:schemeClr val="bg1"/>
                </a:solidFill>
              </a:rPr>
              <a:t>Кто из вас видел кучи мусора: в городе, в лесу, на обочине дороги? Хотели бы вы, чтобы нелегальные свалки больше не отравляли нашу окружающую среду?</a:t>
            </a:r>
          </a:p>
        </p:txBody>
      </p:sp>
      <p:pic>
        <p:nvPicPr>
          <p:cNvPr id="11" name="Изображение 10" descr="MTS_Logo_Brush_RU01.eps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47433" y="5939690"/>
            <a:ext cx="4622331" cy="996462"/>
          </a:xfrm>
          <a:prstGeom prst="rect">
            <a:avLst/>
          </a:prstGeom>
        </p:spPr>
      </p:pic>
      <p:pic>
        <p:nvPicPr>
          <p:cNvPr id="14" name="Изображение 13" descr="econes.png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/>
        </p:blipFill>
        <p:spPr>
          <a:xfrm>
            <a:off x="1719384" y="2540000"/>
            <a:ext cx="2657232" cy="2618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640100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xit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  <p:bldP spid="26" grpId="0" build="p"/>
      <p:bldP spid="13" grpId="0" build="p"/>
      <p:bldP spid="13" grpId="1" build="p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Стандартная">
    <a:majorFont>
      <a:latin typeface="Calibri Light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17034</TotalTime>
  <Words>1378</Words>
  <Application>Microsoft Office PowerPoint</Application>
  <PresentationFormat>Произвольный</PresentationFormat>
  <Paragraphs>275</Paragraphs>
  <Slides>25</Slides>
  <Notes>18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Слайд 1</vt:lpstr>
      <vt:lpstr>Сегодня мы узнаем, как  наши мобильные устройства помогают природе!  </vt:lpstr>
      <vt:lpstr>Слайд 3</vt:lpstr>
      <vt:lpstr>     С помощью гаджета можно:</vt:lpstr>
      <vt:lpstr>     Бережем лес от пожаров</vt:lpstr>
      <vt:lpstr>Слайд 6</vt:lpstr>
      <vt:lpstr>  Сажаем деревья</vt:lpstr>
      <vt:lpstr>Спасаем птиц</vt:lpstr>
      <vt:lpstr>    Убираем мусорные свалки </vt:lpstr>
      <vt:lpstr> Делаем город красивым</vt:lpstr>
      <vt:lpstr>  Перерабатываем отходы </vt:lpstr>
      <vt:lpstr>    Дарим вещам вторую жизнь</vt:lpstr>
      <vt:lpstr>Обезвреживаем  опасные отходы</vt:lpstr>
      <vt:lpstr>  Очищаем воздух </vt:lpstr>
      <vt:lpstr>  Снижаем вредные выбросы </vt:lpstr>
      <vt:lpstr> Переходим на чистую энергию </vt:lpstr>
      <vt:lpstr>Экономим электричество</vt:lpstr>
      <vt:lpstr>Слайд 18</vt:lpstr>
      <vt:lpstr>Станции работающие  на альтернативной энергии</vt:lpstr>
      <vt:lpstr>   Изобретаем инновации</vt:lpstr>
      <vt:lpstr>Слайд 21</vt:lpstr>
      <vt:lpstr>Слайд 22</vt:lpstr>
      <vt:lpstr>Слайд 23</vt:lpstr>
      <vt:lpstr>Слайд 24</vt:lpstr>
      <vt:lpstr>Слайд 25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Внимание, вопрос от Эконешки!</dc:title>
  <dc:creator>Kargina Tatyana</dc:creator>
  <cp:lastModifiedBy>анюта</cp:lastModifiedBy>
  <cp:revision>471</cp:revision>
  <dcterms:created xsi:type="dcterms:W3CDTF">2014-02-23T19:01:19Z</dcterms:created>
  <dcterms:modified xsi:type="dcterms:W3CDTF">2016-04-19T17:33:16Z</dcterms:modified>
</cp:coreProperties>
</file>