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6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7" r:id="rId15"/>
    <p:sldId id="272" r:id="rId16"/>
    <p:sldId id="266" r:id="rId17"/>
    <p:sldId id="273" r:id="rId18"/>
    <p:sldId id="269" r:id="rId19"/>
    <p:sldId id="270" r:id="rId20"/>
    <p:sldId id="271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5AEB1-2889-4B1B-973E-23901A6DD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Научного общество школьников  МБОУ «Гимназия №7»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« Белая сова»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05400"/>
            <a:ext cx="7992888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Вместе с  "Белою совой"</a:t>
            </a:r>
            <a:endParaRPr lang="ru-RU" dirty="0" smtClean="0"/>
          </a:p>
          <a:p>
            <a:r>
              <a:rPr lang="ru-RU" b="1" dirty="0" smtClean="0"/>
              <a:t>Хочу познать весь шар земной!</a:t>
            </a:r>
            <a:endParaRPr lang="ru-RU" dirty="0"/>
          </a:p>
        </p:txBody>
      </p:sp>
      <p:pic>
        <p:nvPicPr>
          <p:cNvPr id="8193" name="Picture 1" descr="n439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304256" cy="294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Школьный этап Всероссийской олимпиады школьников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836712"/>
          <a:ext cx="8208915" cy="5379512"/>
        </p:xfrm>
        <a:graphic>
          <a:graphicData uri="http://schemas.openxmlformats.org/drawingml/2006/table">
            <a:tbl>
              <a:tblPr/>
              <a:tblGrid>
                <a:gridCol w="488204"/>
                <a:gridCol w="1816052"/>
                <a:gridCol w="514729"/>
                <a:gridCol w="488204"/>
                <a:gridCol w="488204"/>
                <a:gridCol w="488204"/>
                <a:gridCol w="488204"/>
                <a:gridCol w="488204"/>
                <a:gridCol w="488204"/>
                <a:gridCol w="838609"/>
                <a:gridCol w="913414"/>
                <a:gridCol w="708683"/>
              </a:tblGrid>
              <a:tr h="144016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п.п.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участников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Общее количество участников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победителей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призёров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Астрономия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Искусство (МХК)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Немецкий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Право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Французский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Экономика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Ноябрь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0120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Научный молодежный форум Северо-запада России «Шаг в будущее» </a:t>
            </a:r>
            <a:r>
              <a:rPr lang="ru-RU" dirty="0" smtClean="0">
                <a:solidFill>
                  <a:srgbClr val="FF0000"/>
                </a:solidFill>
              </a:rPr>
              <a:t>(участие)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Муниципальный этап всероссийской олимпиады школьников </a:t>
            </a:r>
            <a:r>
              <a:rPr lang="ru-RU" dirty="0" smtClean="0">
                <a:solidFill>
                  <a:srgbClr val="FF0000"/>
                </a:solidFill>
              </a:rPr>
              <a:t>(94 участника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турнир по робототехнике «</a:t>
            </a:r>
            <a:r>
              <a:rPr lang="ru-RU" dirty="0" err="1" smtClean="0"/>
              <a:t>Роботоарктика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Игра «Большая интеллектуальная регата» по предметам естественно-математического цикла для 7-9 классов </a:t>
            </a:r>
            <a:r>
              <a:rPr lang="ru-RU" dirty="0" smtClean="0">
                <a:solidFill>
                  <a:srgbClr val="FF0000"/>
                </a:solidFill>
              </a:rPr>
              <a:t>(участие – 6 место)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Всероссийская олимпиада научно-исследовательских и учебно-исследовательских проектов детей и молодежи по проблемам защиты окружающей среды «Человек – Земля – Космос».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Декабрь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95801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конкурс «Моя малая родина: природа, культура, этнос»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Лингвистический турнир «Мурманск – город грамотных», для 5-6 классов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Заочный муниципальный конкурс по физике для обучающихся 7-11 классов «Физика на стыке наук».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Январь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Дистанционный конкурс для обучающихся 7-11 классов «Лучший пользователь ПК».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Муниципальный конкурс школьников по информационным и компьютерным технологиям «Цифровой берег 2016»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Региональная научно-практическая интернет- конференция «Информатизация образования Мурманской области: проблемы, перспективы» </a:t>
            </a:r>
            <a:r>
              <a:rPr lang="ru-RU" sz="2800" dirty="0" smtClean="0">
                <a:solidFill>
                  <a:srgbClr val="FF0000"/>
                </a:solidFill>
              </a:rPr>
              <a:t>(до 15.12.2015г. Заявка)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Областной геологической олимпиады школьников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Региональный  этап  Всероссийского юниорского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лесного конкурса «Подрост»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Февраль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этап Российского научного юниорского водного конкурса – 2016 (научно-исследовательских и прикладных проектов учащихся старших классов по теме охраны и восстановления водных ресурсов)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Городской фестиваль творчества младших школьников «Радуга талантов»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Российской научно-практической конференции школьников с участием стран ближнего и дальнего зарубежья «Юность. Наука. Культура – Арктика – 2016» </a:t>
            </a:r>
            <a:r>
              <a:rPr lang="ru-RU" dirty="0" smtClean="0">
                <a:solidFill>
                  <a:srgbClr val="FF0000"/>
                </a:solidFill>
              </a:rPr>
              <a:t>(МПЛ)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конкурс талантливой молодежи «Национальное достояние России» (заочный)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форум исследовательских и творческих работ «Мы Гордость Родины»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«Радуга талантов», 2-4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9145016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Провести в период с 08 по 12 февраля 2016 года городской фестиваль творчества младших школьников «Радуга талантов» по следующим номинациям:</a:t>
            </a:r>
          </a:p>
          <a:p>
            <a:pPr>
              <a:buNone/>
            </a:pPr>
            <a:r>
              <a:rPr lang="ru-RU" dirty="0" smtClean="0"/>
              <a:t>- «Волшебный мир театра» (школьный театр на иностранных языках);</a:t>
            </a:r>
          </a:p>
          <a:p>
            <a:pPr>
              <a:buNone/>
            </a:pPr>
            <a:r>
              <a:rPr lang="ru-RU" dirty="0" smtClean="0"/>
              <a:t>- «Магия слова» (художественное чтение на иностранных языках);</a:t>
            </a:r>
          </a:p>
          <a:p>
            <a:pPr>
              <a:buNone/>
            </a:pPr>
            <a:r>
              <a:rPr lang="ru-RU" dirty="0" smtClean="0"/>
              <a:t>- «Разноцветные фантазии» (конкурс рисунков и литературных комиксов);</a:t>
            </a:r>
          </a:p>
          <a:p>
            <a:pPr>
              <a:buNone/>
            </a:pPr>
            <a:r>
              <a:rPr lang="ru-RU" dirty="0" smtClean="0"/>
              <a:t>- «Первые шаги в науку» (публичная защита исследовательских работ).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Март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</a:rPr>
              <a:t>Городской фестиваль литературного творчества школьников «Вдохновение»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по истории, социологии и политике "Твои возможности»,  для  обучающихся 10-11 классов.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Областная дистанционная викторина, посвященная Всемирному дню охраны водных ресурсов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Всероссийский конкурс научно-исследовательских, изобретательских и творческих работ, обучающихся «Обретенное поколение -  наука, творчество, духовность»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Всероссийские детские конкурсы научно-исследовательских и творческих работ «Первые шаги в науке» (заочный)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Муниципальный конкурс по робототехнике </a:t>
            </a:r>
            <a:r>
              <a:rPr lang="ru-RU" sz="2400" b="1" dirty="0" smtClean="0"/>
              <a:t>«АРКТИК-РОБОТ»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Интеллектуальная игра по географии для обучающихся 10-11 классов «Вокруг света»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«Вдохновение»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 21 по 25 марта 2016 года</a:t>
            </a:r>
          </a:p>
          <a:p>
            <a:pPr>
              <a:buNone/>
            </a:pPr>
            <a:r>
              <a:rPr lang="ru-RU" dirty="0" smtClean="0"/>
              <a:t>	Участниками  фестиваля  являются  учащиеся:</a:t>
            </a:r>
          </a:p>
          <a:p>
            <a:pPr>
              <a:buNone/>
            </a:pPr>
            <a:r>
              <a:rPr lang="ru-RU" dirty="0" smtClean="0"/>
              <a:t>младшая возрастная группа – 5-8 классы;</a:t>
            </a:r>
          </a:p>
          <a:p>
            <a:pPr>
              <a:buNone/>
            </a:pPr>
            <a:r>
              <a:rPr lang="ru-RU" dirty="0" smtClean="0"/>
              <a:t>старшая возрастная группа – 9-11 классы.</a:t>
            </a:r>
          </a:p>
          <a:p>
            <a:pPr>
              <a:buNone/>
            </a:pPr>
            <a:r>
              <a:rPr lang="ru-RU" dirty="0" smtClean="0"/>
              <a:t>Фестиваль проводится по следующим номинациям:</a:t>
            </a:r>
          </a:p>
          <a:p>
            <a:r>
              <a:rPr lang="ru-RU" dirty="0" smtClean="0"/>
              <a:t>школьный театр;</a:t>
            </a:r>
          </a:p>
          <a:p>
            <a:r>
              <a:rPr lang="ru-RU" dirty="0" smtClean="0"/>
              <a:t>литературно-музыкальные композиции;</a:t>
            </a:r>
          </a:p>
          <a:p>
            <a:r>
              <a:rPr lang="ru-RU" dirty="0" smtClean="0"/>
              <a:t>конкурс чтецов;</a:t>
            </a:r>
          </a:p>
          <a:p>
            <a:r>
              <a:rPr lang="ru-RU" dirty="0" smtClean="0"/>
              <a:t>конкурс </a:t>
            </a:r>
            <a:r>
              <a:rPr lang="ru-RU" dirty="0" err="1" smtClean="0"/>
              <a:t>буктрейлеров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литературное творчество.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Апрель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24528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Викторина «Знатоки географии» для обучающихся 6-7 классов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Областная  дистанционная  викторина, посвященная Дню экологических знаний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Региональный фестиваль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Регионального фестиваля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школьных проектов  </a:t>
            </a:r>
            <a:r>
              <a:rPr lang="ru-RU" sz="2400" b="1" dirty="0" smtClean="0"/>
              <a:t>«Тебе, мой Мурманск, посвящаю…»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Открытая олимпиада по математике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«На кубок Андреева» (МПЛ)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Открытая олимпиада по математике </a:t>
            </a:r>
            <a:r>
              <a:rPr lang="ru-RU" sz="2400" b="1" dirty="0" smtClean="0"/>
              <a:t>«Потенциал-юниор»,</a:t>
            </a:r>
            <a:r>
              <a:rPr lang="ru-RU" sz="2400" dirty="0" smtClean="0"/>
              <a:t> для учащихся 5-6 классов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Гимназическая научно – практическая конференция «Каждый из нас немного ученый»</a:t>
            </a:r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Всероссийские конкурсы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«Русский медвежонок»</a:t>
            </a:r>
          </a:p>
          <a:p>
            <a:pPr algn="ctr">
              <a:buNone/>
            </a:pPr>
            <a:r>
              <a:rPr lang="ru-RU" sz="4400" dirty="0" smtClean="0"/>
              <a:t>«Британский бульдог» </a:t>
            </a:r>
          </a:p>
          <a:p>
            <a:pPr algn="ctr">
              <a:buNone/>
            </a:pPr>
            <a:r>
              <a:rPr lang="ru-RU" sz="4400" dirty="0" smtClean="0"/>
              <a:t>«Кенгуру»</a:t>
            </a:r>
          </a:p>
          <a:p>
            <a:pPr algn="ctr">
              <a:buNone/>
            </a:pPr>
            <a:r>
              <a:rPr lang="ru-RU" sz="4400" dirty="0" smtClean="0"/>
              <a:t>«Золотое руно»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4525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Научное общество школьников - творческое объединение обучающихся, </a:t>
            </a:r>
            <a:r>
              <a:rPr lang="ru-RU" dirty="0" smtClean="0">
                <a:solidFill>
                  <a:srgbClr val="0070C0"/>
                </a:solidFill>
              </a:rPr>
              <a:t>стремящееся </a:t>
            </a:r>
            <a:r>
              <a:rPr lang="ru-RU" dirty="0" smtClean="0">
                <a:solidFill>
                  <a:srgbClr val="0070C0"/>
                </a:solidFill>
              </a:rPr>
              <a:t>совершенствовать свои знания в определенной области науки, искусства, культуры, техники и производства, развивать свой интеллект, приобретать умения и навыки научно-исследовательской и проектно-опытнической деятельности под руководством ученых, педагогов  и других специалистов.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отчета по деятельности НОШ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Информация об участии в конкурсах и мероприятиях (январь, май)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Формы работы с одаренными детьми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Электронный адрес, для получения информации 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Предметные недели (предложить месяц каждого МО)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(январь, май)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772816"/>
          <a:ext cx="8964487" cy="1888584"/>
        </p:xfrm>
        <a:graphic>
          <a:graphicData uri="http://schemas.openxmlformats.org/drawingml/2006/table">
            <a:tbl>
              <a:tblPr/>
              <a:tblGrid>
                <a:gridCol w="1907704"/>
                <a:gridCol w="1512168"/>
                <a:gridCol w="1368152"/>
                <a:gridCol w="1512168"/>
                <a:gridCol w="1169433"/>
                <a:gridCol w="1494862"/>
              </a:tblGrid>
              <a:tr h="91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Название конкурса, олимпиады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Номинация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Название работы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ФИО участника,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ФИО педагога, 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Учреждение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Региональный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Всероссийский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4077072"/>
          <a:ext cx="7056783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261"/>
                <a:gridCol w="2352261"/>
                <a:gridCol w="235226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Форма работы с одаренными детьми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Групповая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кружка, факультатива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Цель, задачи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!!!!!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Цель: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8856984" cy="33409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объединение талантливых увлеченных обучающихся, стремящихся совершенствовать свои знания в определенной области науки, развивать свой интеллект, приобретать умения и навыки научно-исследовательской </a:t>
            </a:r>
            <a:r>
              <a:rPr lang="ru-RU" dirty="0" smtClean="0"/>
              <a:t>деятельности.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Месяц 9"/>
          <p:cNvSpPr/>
          <p:nvPr/>
        </p:nvSpPr>
        <p:spPr>
          <a:xfrm rot="5400000">
            <a:off x="3619500" y="3848100"/>
            <a:ext cx="1828800" cy="3581400"/>
          </a:xfrm>
          <a:prstGeom prst="moon">
            <a:avLst>
              <a:gd name="adj" fmla="val 875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3" name="Picture 2" descr="T:\ZNA\СОВА\аним\39558468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550" y="5000625"/>
            <a:ext cx="2362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Равнобедренный треугольник 19"/>
          <p:cNvSpPr/>
          <p:nvPr/>
        </p:nvSpPr>
        <p:spPr>
          <a:xfrm rot="12120378" flipH="1">
            <a:off x="4485683" y="3496665"/>
            <a:ext cx="1868908" cy="1824376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Месяц 30"/>
          <p:cNvSpPr/>
          <p:nvPr/>
        </p:nvSpPr>
        <p:spPr>
          <a:xfrm rot="5400000">
            <a:off x="2871787" y="-261937"/>
            <a:ext cx="3400425" cy="9144000"/>
          </a:xfrm>
          <a:prstGeom prst="moon">
            <a:avLst>
              <a:gd name="adj" fmla="val 16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Месяц 31"/>
          <p:cNvSpPr/>
          <p:nvPr/>
        </p:nvSpPr>
        <p:spPr>
          <a:xfrm rot="5400000">
            <a:off x="2595562" y="-452437"/>
            <a:ext cx="3952875" cy="9144000"/>
          </a:xfrm>
          <a:prstGeom prst="moon">
            <a:avLst>
              <a:gd name="adj" fmla="val 14077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Месяц 32"/>
          <p:cNvSpPr/>
          <p:nvPr/>
        </p:nvSpPr>
        <p:spPr>
          <a:xfrm rot="5400000">
            <a:off x="2411412" y="-655637"/>
            <a:ext cx="4321175" cy="9144000"/>
          </a:xfrm>
          <a:prstGeom prst="moon">
            <a:avLst>
              <a:gd name="adj" fmla="val 124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Месяц 33"/>
          <p:cNvSpPr/>
          <p:nvPr/>
        </p:nvSpPr>
        <p:spPr>
          <a:xfrm rot="5400000">
            <a:off x="2411412" y="-960437"/>
            <a:ext cx="4321175" cy="9144000"/>
          </a:xfrm>
          <a:prstGeom prst="moon">
            <a:avLst>
              <a:gd name="adj" fmla="val 981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CFF"/>
              </a:solidFill>
            </a:endParaRPr>
          </a:p>
        </p:txBody>
      </p:sp>
      <p:sp>
        <p:nvSpPr>
          <p:cNvPr id="35" name="Месяц 34"/>
          <p:cNvSpPr/>
          <p:nvPr/>
        </p:nvSpPr>
        <p:spPr>
          <a:xfrm rot="5400000">
            <a:off x="2365375" y="-1373187"/>
            <a:ext cx="4413250" cy="9144000"/>
          </a:xfrm>
          <a:prstGeom prst="moon">
            <a:avLst>
              <a:gd name="adj" fmla="val 1277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Месяц 35"/>
          <p:cNvSpPr/>
          <p:nvPr/>
        </p:nvSpPr>
        <p:spPr>
          <a:xfrm rot="5400000">
            <a:off x="2319337" y="-1709737"/>
            <a:ext cx="4505325" cy="9144000"/>
          </a:xfrm>
          <a:prstGeom prst="moon">
            <a:avLst>
              <a:gd name="adj" fmla="val 11502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Месяц 36"/>
          <p:cNvSpPr/>
          <p:nvPr/>
        </p:nvSpPr>
        <p:spPr>
          <a:xfrm rot="5400000">
            <a:off x="2319337" y="-2090737"/>
            <a:ext cx="4505325" cy="9144000"/>
          </a:xfrm>
          <a:prstGeom prst="moon">
            <a:avLst>
              <a:gd name="adj" fmla="val 10737"/>
            </a:avLst>
          </a:prstGeom>
          <a:solidFill>
            <a:srgbClr val="7030A0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5027761" flipH="1">
            <a:off x="5669550" y="4511019"/>
            <a:ext cx="2158653" cy="2071253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7385474" flipH="1">
            <a:off x="1372608" y="4419556"/>
            <a:ext cx="2185899" cy="196997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9802918">
            <a:off x="2783465" y="3532696"/>
            <a:ext cx="2007678" cy="1885507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-99392"/>
            <a:ext cx="9144000" cy="1302327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500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 научного общества</a:t>
            </a: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 rot="332208">
            <a:off x="4932599" y="3738227"/>
            <a:ext cx="1490729" cy="60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Естественно-</a:t>
            </a:r>
          </a:p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научная</a:t>
            </a:r>
          </a:p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 rot="418487">
            <a:off x="6254353" y="5259362"/>
            <a:ext cx="171538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Гуманитарная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 rot="20533495">
            <a:off x="2516907" y="3655041"/>
            <a:ext cx="203635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Лингвистическая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 rot="20563868">
            <a:off x="1078708" y="5077392"/>
            <a:ext cx="19693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Политехническая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266184" y="2934271"/>
            <a:ext cx="6717755" cy="343923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(школьный) этап предметных олимпиад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0274" y="2552136"/>
            <a:ext cx="7604861" cy="510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619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Конференция «Юные </a:t>
            </a:r>
            <a:r>
              <a:rPr lang="ru-RU" sz="2000" b="1" dirty="0" err="1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исследователи-Будущее</a:t>
            </a: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севера»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74859" y="2115404"/>
            <a:ext cx="7645806" cy="541815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(муниципальный) этап предметных олимпиад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61216" y="1774220"/>
            <a:ext cx="7604861" cy="510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619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Конференция «Шаг в будущее»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4733" y="1310184"/>
            <a:ext cx="7891470" cy="656457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(региональный) этап предметных олимпиад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18615" y="941699"/>
            <a:ext cx="8229600" cy="727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61574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Всероссийские дистанционные олимпиады </a:t>
            </a:r>
          </a:p>
        </p:txBody>
      </p:sp>
      <p:pic>
        <p:nvPicPr>
          <p:cNvPr id="25636" name="Picture 3" descr="C:\Documents and Settings\zn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91225"/>
            <a:ext cx="91440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2456597" y="6653280"/>
            <a:ext cx="4176215" cy="120032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98229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2400" b="1" spc="5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-204717" y="6762464"/>
            <a:ext cx="2129051" cy="60050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468347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069541" y="6696495"/>
            <a:ext cx="2129051" cy="60050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468347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1" grpId="0" animBg="1"/>
      <p:bldP spid="46" grpId="0" animBg="1"/>
      <p:bldP spid="47" grpId="0" animBg="1"/>
      <p:bldP spid="53" grpId="0"/>
      <p:bldP spid="54" grpId="0"/>
      <p:bldP spid="55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  <a:latin typeface="Monotype Corsiva" pitchFamily="66" charset="0"/>
              </a:rPr>
              <a:t>Сентябрь </a:t>
            </a:r>
            <a:endParaRPr lang="ru-RU" sz="72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0506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Выставка - конференция школьников </a:t>
            </a:r>
          </a:p>
          <a:p>
            <a:pPr algn="ctr">
              <a:buNone/>
            </a:pPr>
            <a:r>
              <a:rPr lang="ru-RU" dirty="0" smtClean="0"/>
              <a:t>«Юные исследователи – будущее Севера»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Региональный этап </a:t>
            </a:r>
            <a:r>
              <a:rPr lang="en-US" dirty="0" smtClean="0"/>
              <a:t>V </a:t>
            </a:r>
            <a:r>
              <a:rPr lang="ru-RU" dirty="0" smtClean="0"/>
              <a:t>Всероссийского фестиваля науки « </a:t>
            </a:r>
            <a:r>
              <a:rPr lang="en-US" dirty="0" smtClean="0"/>
              <a:t>NAUKA</a:t>
            </a:r>
            <a:r>
              <a:rPr lang="ru-RU" dirty="0" smtClean="0"/>
              <a:t> 0+»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04056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Марченко Владислав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«А»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Олбанский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язык» — страшно или смешно?» в секции «Русская лингвистика»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Евченко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Луиза Маратовна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Федорова Дарья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«А»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«Влияние занятий спортом на учебную деятельность» в секции «Социология и психология»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Стасюк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Татьяна Николаевна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Карасев Илья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«Б»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«Экономия электроэнергии в быту и школе» в секции «Инженерные науки»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Гапонова Татьяна Семеновна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Призер Марченко Владислав – дипломом II степени, педагог 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Евченко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Луиза Маратовна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B050"/>
                </a:solidFill>
                <a:latin typeface="Monotype Corsiva" pitchFamily="66" charset="0"/>
              </a:rPr>
              <a:t>Октябрь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этап Всероссийской олимпиады по школьному </a:t>
            </a:r>
            <a:r>
              <a:rPr lang="ru-RU" b="1" dirty="0" smtClean="0"/>
              <a:t>краеведению  «Отечество»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Городская интегрированная олимпиада </a:t>
            </a:r>
            <a:r>
              <a:rPr lang="ru-RU" dirty="0" smtClean="0"/>
              <a:t>школьников по истории, литературе, МХК, искусству </a:t>
            </a:r>
            <a:r>
              <a:rPr lang="ru-RU" b="1" dirty="0" smtClean="0"/>
              <a:t>«Между прошлым  и будущим», </a:t>
            </a:r>
            <a:r>
              <a:rPr lang="ru-RU" dirty="0" smtClean="0"/>
              <a:t>для обучающихся 9-11классов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Школьный этап Всероссийской олимпиады школьников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Итоги</a:t>
            </a:r>
            <a:br>
              <a:rPr lang="ru-RU" sz="2400" dirty="0" smtClean="0"/>
            </a:br>
            <a:r>
              <a:rPr lang="ru-RU" sz="2400" b="1" dirty="0" smtClean="0"/>
              <a:t>Городская интегрированная олимпиада </a:t>
            </a:r>
            <a:r>
              <a:rPr lang="ru-RU" sz="2400" dirty="0" smtClean="0"/>
              <a:t>школьников по истории, литературе, МХК, искусству </a:t>
            </a:r>
            <a:r>
              <a:rPr lang="ru-RU" sz="2400" b="1" dirty="0" smtClean="0"/>
              <a:t>«Между прошлым  и будущим», </a:t>
            </a:r>
            <a:r>
              <a:rPr lang="ru-RU" sz="2400" dirty="0" smtClean="0"/>
              <a:t>для</a:t>
            </a:r>
            <a:r>
              <a:rPr lang="ru-RU" sz="2400" b="1" dirty="0" smtClean="0"/>
              <a:t> </a:t>
            </a:r>
            <a:r>
              <a:rPr lang="ru-RU" sz="2400" dirty="0" smtClean="0"/>
              <a:t>обучающихся 9-11классов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517632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Диплом за </a:t>
            </a:r>
            <a:r>
              <a:rPr lang="en-US" b="1" dirty="0" smtClean="0"/>
              <a:t>II</a:t>
            </a:r>
            <a:r>
              <a:rPr lang="ru-RU" b="1" dirty="0" smtClean="0"/>
              <a:t> место</a:t>
            </a:r>
          </a:p>
          <a:p>
            <a:pPr>
              <a:buNone/>
            </a:pPr>
            <a:r>
              <a:rPr lang="ru-RU" b="1" dirty="0" smtClean="0"/>
              <a:t>Измайлов Денис</a:t>
            </a:r>
            <a:r>
              <a:rPr lang="ru-RU" dirty="0" smtClean="0"/>
              <a:t>, ученик 9 класса</a:t>
            </a:r>
          </a:p>
          <a:p>
            <a:pPr>
              <a:buNone/>
            </a:pPr>
            <a:r>
              <a:rPr lang="ru-RU" b="1" dirty="0" err="1" smtClean="0"/>
              <a:t>Молодяев</a:t>
            </a:r>
            <a:r>
              <a:rPr lang="ru-RU" b="1" dirty="0" smtClean="0"/>
              <a:t> Андрей</a:t>
            </a:r>
            <a:r>
              <a:rPr lang="ru-RU" dirty="0" smtClean="0"/>
              <a:t>, ученик 9 класса</a:t>
            </a:r>
          </a:p>
          <a:p>
            <a:pPr>
              <a:buNone/>
            </a:pPr>
            <a:r>
              <a:rPr lang="ru-RU" b="1" dirty="0" smtClean="0"/>
              <a:t>Полянский Илья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smtClean="0"/>
              <a:t>Кузнецов Ярослав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smtClean="0"/>
              <a:t>Марченко Владислав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err="1" smtClean="0"/>
              <a:t>Малич</a:t>
            </a:r>
            <a:r>
              <a:rPr lang="ru-RU" b="1" dirty="0" smtClean="0"/>
              <a:t> Валерия</a:t>
            </a:r>
            <a:r>
              <a:rPr lang="ru-RU" dirty="0" smtClean="0"/>
              <a:t>, ученица 10 класса</a:t>
            </a:r>
          </a:p>
          <a:p>
            <a:pPr>
              <a:buNone/>
            </a:pPr>
            <a:r>
              <a:rPr lang="ru-RU" b="1" dirty="0" smtClean="0"/>
              <a:t>Подготовили команду: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Евченко</a:t>
            </a:r>
            <a:r>
              <a:rPr lang="ru-RU" b="1" dirty="0" smtClean="0">
                <a:solidFill>
                  <a:srgbClr val="FF0000"/>
                </a:solidFill>
              </a:rPr>
              <a:t> Луиза Маратовна</a:t>
            </a:r>
            <a:r>
              <a:rPr lang="ru-RU" dirty="0" smtClean="0"/>
              <a:t>,  учитель русского языка и литературы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Ростокина</a:t>
            </a:r>
            <a:r>
              <a:rPr lang="ru-RU" b="1" dirty="0" smtClean="0">
                <a:solidFill>
                  <a:srgbClr val="FF0000"/>
                </a:solidFill>
              </a:rPr>
              <a:t> Лариса Николаевна</a:t>
            </a:r>
            <a:r>
              <a:rPr lang="ru-RU" dirty="0" smtClean="0"/>
              <a:t>, учитель истории и обществознания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Конченко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Анжелика</a:t>
            </a:r>
            <a:r>
              <a:rPr lang="ru-RU" b="1" dirty="0" smtClean="0">
                <a:solidFill>
                  <a:srgbClr val="FF0000"/>
                </a:solidFill>
              </a:rPr>
              <a:t> Анатольевна</a:t>
            </a:r>
            <a:r>
              <a:rPr lang="ru-RU" dirty="0" smtClean="0"/>
              <a:t>, учитель русского языка и литературы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862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Итоги </a:t>
            </a:r>
            <a:br>
              <a:rPr lang="ru-RU" sz="2800" dirty="0" smtClean="0"/>
            </a:br>
            <a:r>
              <a:rPr lang="ru-RU" sz="2800" dirty="0" smtClean="0"/>
              <a:t>Региональный этап Всероссийской олимпиады по школьному краеведению  «Отечество»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«Военная история. Великая Отечественная война. Дети и война. Поиск»</a:t>
            </a:r>
            <a:r>
              <a:rPr lang="ru-RU" dirty="0" smtClean="0"/>
              <a:t>  -  </a:t>
            </a:r>
            <a:r>
              <a:rPr lang="ru-RU" b="1" dirty="0" smtClean="0"/>
              <a:t>1 место</a:t>
            </a:r>
            <a:r>
              <a:rPr lang="ru-RU" dirty="0" smtClean="0"/>
              <a:t> - обучающийся 10 класса </a:t>
            </a:r>
            <a:r>
              <a:rPr lang="ru-RU" b="1" dirty="0" smtClean="0">
                <a:solidFill>
                  <a:srgbClr val="FF0000"/>
                </a:solidFill>
              </a:rPr>
              <a:t>Марченко Владислав</a:t>
            </a:r>
            <a:r>
              <a:rPr lang="ru-RU" b="1" dirty="0" smtClean="0"/>
              <a:t>,</a:t>
            </a:r>
            <a:r>
              <a:rPr lang="ru-RU" dirty="0" smtClean="0"/>
              <a:t> руководитель - </a:t>
            </a:r>
            <a:r>
              <a:rPr lang="ru-RU" dirty="0" smtClean="0">
                <a:solidFill>
                  <a:srgbClr val="FF0000"/>
                </a:solidFill>
              </a:rPr>
              <a:t>Марченко Татьяна Михайловна</a:t>
            </a:r>
            <a:r>
              <a:rPr lang="ru-RU" dirty="0" smtClean="0"/>
              <a:t>, педагог дополнительного образования.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«Экологическое краеведение»</a:t>
            </a:r>
            <a:r>
              <a:rPr lang="ru-RU" dirty="0" smtClean="0"/>
              <a:t> - </a:t>
            </a:r>
            <a:r>
              <a:rPr lang="ru-RU" b="1" dirty="0" smtClean="0"/>
              <a:t>2 место</a:t>
            </a:r>
            <a:r>
              <a:rPr lang="ru-RU" dirty="0" smtClean="0"/>
              <a:t> -  обучающаяся  10 класса </a:t>
            </a:r>
            <a:r>
              <a:rPr lang="ru-RU" b="1" dirty="0" err="1" smtClean="0">
                <a:solidFill>
                  <a:srgbClr val="FF0000"/>
                </a:solidFill>
              </a:rPr>
              <a:t>Малич</a:t>
            </a:r>
            <a:r>
              <a:rPr lang="ru-RU" b="1" dirty="0" smtClean="0">
                <a:solidFill>
                  <a:srgbClr val="FF0000"/>
                </a:solidFill>
              </a:rPr>
              <a:t> Валерия</a:t>
            </a:r>
            <a:r>
              <a:rPr lang="ru-RU" dirty="0" smtClean="0"/>
              <a:t>,  руководитель - </a:t>
            </a:r>
            <a:r>
              <a:rPr lang="ru-RU" dirty="0" err="1" smtClean="0">
                <a:solidFill>
                  <a:srgbClr val="FF0000"/>
                </a:solidFill>
              </a:rPr>
              <a:t>Евченко</a:t>
            </a:r>
            <a:r>
              <a:rPr lang="ru-RU" dirty="0" smtClean="0">
                <a:solidFill>
                  <a:srgbClr val="FF0000"/>
                </a:solidFill>
              </a:rPr>
              <a:t> Луиза Маратовна</a:t>
            </a:r>
            <a:r>
              <a:rPr lang="ru-RU" dirty="0" smtClean="0"/>
              <a:t>, учитель русского языка и литературы.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«Литературное краеведение» </a:t>
            </a:r>
            <a:r>
              <a:rPr lang="ru-RU" dirty="0" smtClean="0"/>
              <a:t> - </a:t>
            </a:r>
            <a:r>
              <a:rPr lang="ru-RU" b="1" dirty="0" smtClean="0"/>
              <a:t>3 место</a:t>
            </a:r>
            <a:r>
              <a:rPr lang="ru-RU" dirty="0" smtClean="0"/>
              <a:t> - обучающийся 10 класса</a:t>
            </a:r>
            <a:r>
              <a:rPr lang="ru-RU" b="1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Марченко Владислав</a:t>
            </a:r>
            <a:r>
              <a:rPr lang="ru-RU" dirty="0" smtClean="0"/>
              <a:t>, руководитель - </a:t>
            </a:r>
            <a:r>
              <a:rPr lang="ru-RU" dirty="0" smtClean="0">
                <a:solidFill>
                  <a:srgbClr val="FF0000"/>
                </a:solidFill>
              </a:rPr>
              <a:t>Марченко Татьяна Михайловна</a:t>
            </a:r>
            <a:r>
              <a:rPr lang="ru-RU" dirty="0" smtClean="0"/>
              <a:t>, педагог дополнительного образования.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1093</Words>
  <Application>Microsoft Office PowerPoint</Application>
  <PresentationFormat>Экран (4:3)</PresentationFormat>
  <Paragraphs>425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Научного общество школьников  МБОУ «Гимназия №7»  « Белая сова» </vt:lpstr>
      <vt:lpstr>Слайд 2</vt:lpstr>
      <vt:lpstr>Цель:</vt:lpstr>
      <vt:lpstr>Слайд 4</vt:lpstr>
      <vt:lpstr>Сентябрь </vt:lpstr>
      <vt:lpstr>Итоги </vt:lpstr>
      <vt:lpstr>Октябрь </vt:lpstr>
      <vt:lpstr>Итоги Городская интегрированная олимпиада школьников по истории, литературе, МХК, искусству «Между прошлым  и будущим», для обучающихся 9-11классов   </vt:lpstr>
      <vt:lpstr>Итоги  Региональный этап Всероссийской олимпиады по школьному краеведению  «Отечество» </vt:lpstr>
      <vt:lpstr>Школьный этап Всероссийской олимпиады школьников </vt:lpstr>
      <vt:lpstr>Ноябрь </vt:lpstr>
      <vt:lpstr>Декабрь </vt:lpstr>
      <vt:lpstr>Январь </vt:lpstr>
      <vt:lpstr>Февраль </vt:lpstr>
      <vt:lpstr>«Радуга талантов», 2-4 класс</vt:lpstr>
      <vt:lpstr>Март </vt:lpstr>
      <vt:lpstr>«Вдохновение»</vt:lpstr>
      <vt:lpstr>Апрель </vt:lpstr>
      <vt:lpstr>Всероссийские конкурсы</vt:lpstr>
      <vt:lpstr>Для отчета по деятельности НОШ</vt:lpstr>
      <vt:lpstr>Отчет (январь, май)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анюта</cp:lastModifiedBy>
  <cp:revision>25</cp:revision>
  <dcterms:created xsi:type="dcterms:W3CDTF">2015-12-13T19:17:27Z</dcterms:created>
  <dcterms:modified xsi:type="dcterms:W3CDTF">2015-12-14T18:19:14Z</dcterms:modified>
</cp:coreProperties>
</file>