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63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069;&#1082;&#1079;&#1072;&#1084;&#1077;&#1085;\2016-2017\&#1056;&#1077;&#1079;&#1091;&#1083;&#1100;&#1090;&#1072;&#1090;&#1099;\&#1040;&#1085;&#1072;&#1083;&#1080;&#1079;\&#1054;&#1043;&#1069;\&#1040;&#1085;&#1072;&#1083;&#1080;&#1079;%20&#1054;&#1043;&#106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2.3661924119241191E-2"/>
          <c:y val="5.7918739635157576E-2"/>
          <c:w val="0.90796578590785326"/>
          <c:h val="0.7906148424544005"/>
        </c:manualLayout>
      </c:layout>
      <c:bar3DChart>
        <c:barDir val="col"/>
        <c:grouping val="stacked"/>
        <c:ser>
          <c:idx val="0"/>
          <c:order val="0"/>
          <c:tx>
            <c:strRef>
              <c:f>Математика!$C$60</c:f>
              <c:strCache>
                <c:ptCount val="1"/>
                <c:pt idx="0">
                  <c:v>"5"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Математика!$A$61:$A$68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Математика!$C$61:$C$68</c:f>
              <c:numCache>
                <c:formatCode>General</c:formatCode>
                <c:ptCount val="8"/>
                <c:pt idx="0">
                  <c:v>521</c:v>
                </c:pt>
                <c:pt idx="1">
                  <c:v>621</c:v>
                </c:pt>
                <c:pt idx="2">
                  <c:v>650</c:v>
                </c:pt>
                <c:pt idx="3">
                  <c:v>817</c:v>
                </c:pt>
                <c:pt idx="4">
                  <c:v>299</c:v>
                </c:pt>
                <c:pt idx="5">
                  <c:v>480</c:v>
                </c:pt>
                <c:pt idx="6">
                  <c:v>475</c:v>
                </c:pt>
                <c:pt idx="7">
                  <c:v>552</c:v>
                </c:pt>
              </c:numCache>
            </c:numRef>
          </c:val>
        </c:ser>
        <c:ser>
          <c:idx val="1"/>
          <c:order val="1"/>
          <c:tx>
            <c:strRef>
              <c:f>Математика!$D$60</c:f>
              <c:strCache>
                <c:ptCount val="1"/>
                <c:pt idx="0">
                  <c:v>"4"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sz="1200" b="1" i="0"/>
                </a:pPr>
                <a:endParaRPr lang="ru-RU"/>
              </a:p>
            </c:txPr>
            <c:showVal val="1"/>
          </c:dLbls>
          <c:cat>
            <c:numRef>
              <c:f>Математика!$A$61:$A$68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Математика!$D$61:$D$68</c:f>
              <c:numCache>
                <c:formatCode>General</c:formatCode>
                <c:ptCount val="8"/>
                <c:pt idx="0">
                  <c:v>955</c:v>
                </c:pt>
                <c:pt idx="1">
                  <c:v>942</c:v>
                </c:pt>
                <c:pt idx="2">
                  <c:v>517</c:v>
                </c:pt>
                <c:pt idx="3">
                  <c:v>1020</c:v>
                </c:pt>
                <c:pt idx="4">
                  <c:v>552</c:v>
                </c:pt>
                <c:pt idx="5">
                  <c:v>582</c:v>
                </c:pt>
                <c:pt idx="6">
                  <c:v>1113</c:v>
                </c:pt>
                <c:pt idx="7">
                  <c:v>887</c:v>
                </c:pt>
              </c:numCache>
            </c:numRef>
          </c:val>
        </c:ser>
        <c:ser>
          <c:idx val="2"/>
          <c:order val="2"/>
          <c:tx>
            <c:strRef>
              <c:f>Математика!$E$60</c:f>
              <c:strCache>
                <c:ptCount val="1"/>
                <c:pt idx="0">
                  <c:v>"3"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Математика!$A$61:$A$68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Математика!$E$61:$E$68</c:f>
              <c:numCache>
                <c:formatCode>General</c:formatCode>
                <c:ptCount val="8"/>
                <c:pt idx="0">
                  <c:v>984</c:v>
                </c:pt>
                <c:pt idx="1">
                  <c:v>722</c:v>
                </c:pt>
                <c:pt idx="2">
                  <c:v>898</c:v>
                </c:pt>
                <c:pt idx="3">
                  <c:v>218</c:v>
                </c:pt>
                <c:pt idx="4">
                  <c:v>1329</c:v>
                </c:pt>
                <c:pt idx="5">
                  <c:v>1163</c:v>
                </c:pt>
                <c:pt idx="6">
                  <c:v>765</c:v>
                </c:pt>
                <c:pt idx="7">
                  <c:v>860</c:v>
                </c:pt>
              </c:numCache>
            </c:numRef>
          </c:val>
        </c:ser>
        <c:ser>
          <c:idx val="3"/>
          <c:order val="3"/>
          <c:tx>
            <c:strRef>
              <c:f>Математика!$F$60</c:f>
              <c:strCache>
                <c:ptCount val="1"/>
                <c:pt idx="0">
                  <c:v>"2"</c:v>
                </c:pt>
              </c:strCache>
            </c:strRef>
          </c:tx>
          <c:dLbls>
            <c:dLbl>
              <c:idx val="0"/>
              <c:layout>
                <c:manualLayout>
                  <c:x val="-2.1510840108401211E-3"/>
                  <c:y val="-5.2653399668325065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3184079601990059E-2"/>
                </c:manualLayout>
              </c:layout>
              <c:showVal val="1"/>
            </c:dLbl>
            <c:dLbl>
              <c:idx val="2"/>
              <c:layout>
                <c:manualLayout>
                  <c:x val="3.9436084629721808E-17"/>
                  <c:y val="-5.2653399668325065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6857379767827901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4.2122719734660086E-2"/>
                </c:manualLayout>
              </c:layout>
              <c:showVal val="1"/>
            </c:dLbl>
            <c:dLbl>
              <c:idx val="5"/>
              <c:layout>
                <c:manualLayout>
                  <c:x val="4.3021680216802334E-3"/>
                  <c:y val="-4.7388059701492506E-2"/>
                </c:manualLayout>
              </c:layout>
              <c:showVal val="1"/>
            </c:dLbl>
            <c:dLbl>
              <c:idx val="6"/>
              <c:layout>
                <c:manualLayout>
                  <c:x val="2.1510840108401211E-3"/>
                  <c:y val="-4.738805970149250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Математика!$A$61:$A$68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Математика!$F$61:$F$68</c:f>
              <c:numCache>
                <c:formatCode>General</c:formatCode>
                <c:ptCount val="8"/>
                <c:pt idx="0">
                  <c:v>106</c:v>
                </c:pt>
                <c:pt idx="1">
                  <c:v>190</c:v>
                </c:pt>
                <c:pt idx="2">
                  <c:v>211</c:v>
                </c:pt>
                <c:pt idx="3">
                  <c:v>64</c:v>
                </c:pt>
                <c:pt idx="4">
                  <c:v>47</c:v>
                </c:pt>
                <c:pt idx="5">
                  <c:v>56</c:v>
                </c:pt>
                <c:pt idx="6">
                  <c:v>147</c:v>
                </c:pt>
                <c:pt idx="7">
                  <c:v>158</c:v>
                </c:pt>
              </c:numCache>
            </c:numRef>
          </c:val>
        </c:ser>
        <c:gapWidth val="70"/>
        <c:shape val="cylinder"/>
        <c:axId val="83950976"/>
        <c:axId val="85812352"/>
        <c:axId val="0"/>
      </c:bar3DChart>
      <c:catAx>
        <c:axId val="83950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5812352"/>
        <c:crosses val="autoZero"/>
        <c:auto val="1"/>
        <c:lblAlgn val="ctr"/>
        <c:lblOffset val="100"/>
      </c:catAx>
      <c:valAx>
        <c:axId val="858123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9509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Модуль Алгебра</c:v>
                </c:pt>
                <c:pt idx="1">
                  <c:v>Модуль Геометрия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56.73</c:v>
                </c:pt>
                <c:pt idx="1">
                  <c:v>46.5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Модуль Алгебра</c:v>
                </c:pt>
                <c:pt idx="1">
                  <c:v>Модуль Геометрия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69.430000000000007</c:v>
                </c:pt>
                <c:pt idx="1">
                  <c:v>60.8</c:v>
                </c:pt>
              </c:numCache>
            </c:numRef>
          </c:val>
        </c:ser>
        <c:shape val="cylinder"/>
        <c:axId val="49405312"/>
        <c:axId val="49420160"/>
        <c:axId val="0"/>
      </c:bar3DChart>
      <c:catAx>
        <c:axId val="49405312"/>
        <c:scaling>
          <c:orientation val="minMax"/>
        </c:scaling>
        <c:axPos val="b"/>
        <c:tickLblPos val="nextTo"/>
        <c:crossAx val="49420160"/>
        <c:crosses val="autoZero"/>
        <c:auto val="1"/>
        <c:lblAlgn val="ctr"/>
        <c:lblOffset val="100"/>
      </c:catAx>
      <c:valAx>
        <c:axId val="49420160"/>
        <c:scaling>
          <c:orientation val="minMax"/>
        </c:scaling>
        <c:axPos val="l"/>
        <c:majorGridlines/>
        <c:numFmt formatCode="General" sourceLinked="1"/>
        <c:tickLblPos val="nextTo"/>
        <c:crossAx val="49405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plotArea>
      <c:layout>
        <c:manualLayout>
          <c:layoutTarget val="inner"/>
          <c:xMode val="edge"/>
          <c:yMode val="edge"/>
          <c:x val="5.3951972349349002E-2"/>
          <c:y val="7.5598508559866009E-2"/>
          <c:w val="0.49794676495375179"/>
          <c:h val="0.8404776700794981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ОГЭ 2018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Вычисления и преобразования</c:v>
                </c:pt>
                <c:pt idx="1">
                  <c:v>Функции и графики</c:v>
                </c:pt>
                <c:pt idx="2">
                  <c:v>Последовательности и прогрессии</c:v>
                </c:pt>
                <c:pt idx="3">
                  <c:v>Уравнения, неравенства, их системы</c:v>
                </c:pt>
                <c:pt idx="4">
                  <c:v>Текстовые задачи</c:v>
                </c:pt>
                <c:pt idx="5">
                  <c:v>Элементы комбинаторики, статистики и теории вероятностей</c:v>
                </c:pt>
                <c:pt idx="6">
                  <c:v>Геометрические фигуры и вычисления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64.8</c:v>
                </c:pt>
                <c:pt idx="1">
                  <c:v>64.900000000000006</c:v>
                </c:pt>
                <c:pt idx="2">
                  <c:v>73.7</c:v>
                </c:pt>
                <c:pt idx="3">
                  <c:v>56</c:v>
                </c:pt>
                <c:pt idx="4">
                  <c:v>65.2</c:v>
                </c:pt>
                <c:pt idx="5">
                  <c:v>83.1</c:v>
                </c:pt>
                <c:pt idx="6">
                  <c:v>60.8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585070965244969"/>
          <c:y val="0"/>
          <c:w val="0.38559601511662323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15 задание</c:v>
                </c:pt>
                <c:pt idx="1">
                  <c:v>16 задание</c:v>
                </c:pt>
                <c:pt idx="2">
                  <c:v>17 задание</c:v>
                </c:pt>
                <c:pt idx="3">
                  <c:v>18 задание</c:v>
                </c:pt>
                <c:pt idx="4">
                  <c:v>19 задание</c:v>
                </c:pt>
                <c:pt idx="5">
                  <c:v>20 задание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70</c:v>
                </c:pt>
                <c:pt idx="1">
                  <c:v>47.9</c:v>
                </c:pt>
                <c:pt idx="2">
                  <c:v>51.1</c:v>
                </c:pt>
                <c:pt idx="3">
                  <c:v>58.8</c:v>
                </c:pt>
                <c:pt idx="4">
                  <c:v>84.4</c:v>
                </c:pt>
                <c:pt idx="5">
                  <c:v>53.7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15 задание</c:v>
                </c:pt>
                <c:pt idx="1">
                  <c:v>16 задание</c:v>
                </c:pt>
                <c:pt idx="2">
                  <c:v>17 задание</c:v>
                </c:pt>
                <c:pt idx="3">
                  <c:v>18 задание</c:v>
                </c:pt>
                <c:pt idx="4">
                  <c:v>19 задание</c:v>
                </c:pt>
                <c:pt idx="5">
                  <c:v>20 задание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57.74</c:v>
                </c:pt>
                <c:pt idx="1">
                  <c:v>83.52</c:v>
                </c:pt>
                <c:pt idx="2">
                  <c:v>58.879999999999995</c:v>
                </c:pt>
                <c:pt idx="3">
                  <c:v>73.89</c:v>
                </c:pt>
                <c:pt idx="4">
                  <c:v>83.09</c:v>
                </c:pt>
                <c:pt idx="5">
                  <c:v>62.54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15 задание</c:v>
                </c:pt>
                <c:pt idx="1">
                  <c:v>16 задание</c:v>
                </c:pt>
                <c:pt idx="2">
                  <c:v>17 задание</c:v>
                </c:pt>
                <c:pt idx="3">
                  <c:v>18 задание</c:v>
                </c:pt>
                <c:pt idx="4">
                  <c:v>19 задание</c:v>
                </c:pt>
                <c:pt idx="5">
                  <c:v>20 задание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64.48</c:v>
                </c:pt>
                <c:pt idx="1">
                  <c:v>59.07</c:v>
                </c:pt>
                <c:pt idx="2">
                  <c:v>56.839999999999996</c:v>
                </c:pt>
                <c:pt idx="3">
                  <c:v>74.58</c:v>
                </c:pt>
                <c:pt idx="4">
                  <c:v>86.669999999999987</c:v>
                </c:pt>
                <c:pt idx="5">
                  <c:v>61.42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15 задание</c:v>
                </c:pt>
                <c:pt idx="1">
                  <c:v>16 задание</c:v>
                </c:pt>
                <c:pt idx="2">
                  <c:v>17 задание</c:v>
                </c:pt>
                <c:pt idx="3">
                  <c:v>18 задание</c:v>
                </c:pt>
                <c:pt idx="4">
                  <c:v>19 задание</c:v>
                </c:pt>
                <c:pt idx="5">
                  <c:v>20 задание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53.4</c:v>
                </c:pt>
                <c:pt idx="1">
                  <c:v>72.38</c:v>
                </c:pt>
                <c:pt idx="2">
                  <c:v>56.71</c:v>
                </c:pt>
                <c:pt idx="3">
                  <c:v>38.160000000000004</c:v>
                </c:pt>
                <c:pt idx="4">
                  <c:v>83.940000000000012</c:v>
                </c:pt>
                <c:pt idx="5">
                  <c:v>59.96</c:v>
                </c:pt>
              </c:numCache>
            </c:numRef>
          </c:val>
        </c:ser>
        <c:axId val="88167936"/>
        <c:axId val="46215168"/>
      </c:barChart>
      <c:catAx>
        <c:axId val="88167936"/>
        <c:scaling>
          <c:orientation val="minMax"/>
        </c:scaling>
        <c:axPos val="b"/>
        <c:tickLblPos val="nextTo"/>
        <c:crossAx val="46215168"/>
        <c:crosses val="autoZero"/>
        <c:auto val="1"/>
        <c:lblAlgn val="ctr"/>
        <c:lblOffset val="100"/>
      </c:catAx>
      <c:valAx>
        <c:axId val="46215168"/>
        <c:scaling>
          <c:orientation val="minMax"/>
        </c:scaling>
        <c:axPos val="l"/>
        <c:majorGridlines/>
        <c:numFmt formatCode="General" sourceLinked="1"/>
        <c:tickLblPos val="nextTo"/>
        <c:crossAx val="88167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11/18/2018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1293341"/>
            <a:ext cx="8534400" cy="3155092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Статистико-аналитический отчет о результатах основного государственного экзамена по математике, блок геометрия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05167" y="4959178"/>
            <a:ext cx="3739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Пономаренко Юлия Андреевна</a:t>
            </a:r>
          </a:p>
          <a:p>
            <a:r>
              <a:rPr lang="ru-RU" sz="1600" dirty="0" smtClean="0"/>
              <a:t>МБОУ «Гимназия №7»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Экзаменационные отметки по математике</a:t>
            </a:r>
            <a:br>
              <a:rPr lang="ru-RU" sz="2400" b="1" dirty="0" smtClean="0"/>
            </a:br>
            <a:r>
              <a:rPr lang="ru-RU" sz="2400" b="1" dirty="0" smtClean="0"/>
              <a:t>с 2010 по 2017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20345" y="1812324"/>
          <a:ext cx="7282250" cy="30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0999"/>
            <a:ext cx="7772400" cy="227158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Результаты ОГЭ по математике в 2018 году в Мурманской области</a:t>
            </a:r>
            <a:br>
              <a:rPr lang="ru-RU" sz="2700" b="1" dirty="0" smtClean="0"/>
            </a:br>
            <a:r>
              <a:rPr lang="ru-RU" sz="2700" b="1" dirty="0" smtClean="0"/>
              <a:t>(на основе шкалы перевода баллов в отметки)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24928" y="2850292"/>
          <a:ext cx="7834186" cy="30891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16961"/>
                <a:gridCol w="1747845"/>
                <a:gridCol w="1216961"/>
                <a:gridCol w="1216961"/>
                <a:gridCol w="1217729"/>
                <a:gridCol w="1217729"/>
              </a:tblGrid>
              <a:tr h="6590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Год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Количество участников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Доля участников, получивших соответствующую отметку (%)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 «2»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«3»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«4»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«5»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 anchor="ctr"/>
                </a:tc>
              </a:tr>
              <a:tr h="918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2017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6368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5,89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39,39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36,92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17,79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</a:tr>
              <a:tr h="939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2018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7035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5,27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39,91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/>
                        <a:t>36,46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/>
                        <a:t>18,35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65" marR="645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0016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5764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Анализ результатов выполнения учащимися заданий 1 части КИМ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33168" y="1396999"/>
          <a:ext cx="7710616" cy="4633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"/>
            <a:ext cx="8534400" cy="1005839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Уровень сформированности компетенций учащихся Мурманской области по содержательным линиям </a:t>
            </a:r>
            <a:endParaRPr lang="ru-RU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97000"/>
          <a:ext cx="8908868" cy="527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1188309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Результаты выполнения учащимися 9-х классов Мурманской области заданий КИМ ОГЭ по блоку геометрия и проверяемым требованиям к математической подготовке в 2015-2018 гг.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89686" y="1594707"/>
          <a:ext cx="7364628" cy="434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Уровни усвоения дидактических единиц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10747" y="1688757"/>
          <a:ext cx="8369642" cy="3863546"/>
        </p:xfrm>
        <a:graphic>
          <a:graphicData uri="http://schemas.openxmlformats.org/drawingml/2006/table">
            <a:tbl>
              <a:tblPr/>
              <a:tblGrid>
                <a:gridCol w="2091755"/>
                <a:gridCol w="2092629"/>
                <a:gridCol w="2092629"/>
                <a:gridCol w="2092629"/>
              </a:tblGrid>
              <a:tr h="8585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Оптимальный уровень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Допустимый уровень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Критическая зона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Серьезные проблемы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0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Нахождение длины геометрического элемента фигуры, изображённой на клетчатой бумаге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Геометрические фигуры, их свойства и измерение геометрических величин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Планиметрия четырёхугольников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Окружность,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круг,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Подобие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треугольников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Рекомендации по совершенствованию качества преподавания математики  в 2018/2019 учебном году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99503"/>
            <a:ext cx="8503920" cy="3899544"/>
          </a:xfrm>
        </p:spPr>
        <p:txBody>
          <a:bodyPr anchor="ctr">
            <a:normAutofit lnSpcReduction="10000"/>
          </a:bodyPr>
          <a:lstStyle/>
          <a:p>
            <a:pPr lvl="1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Отработка навыков выполнения действий с геометрическими фигурами: 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свойства центрального, вписанного углов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периметр, площадь, свойства углов ромба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 определения и свойства высоты, биссектрисы и медианы треугольника</a:t>
            </a:r>
          </a:p>
          <a:p>
            <a:pPr lvl="1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 свойства углов в треугольнике, в том числе, и прямоугольном.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</TotalTime>
  <Words>211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Civic</vt:lpstr>
      <vt:lpstr>Статистико-аналитический отчет о результатах основного государственного экзамена по математике, блок геометрия</vt:lpstr>
      <vt:lpstr>Экзаменационные отметки по математике с 2010 по 2017</vt:lpstr>
      <vt:lpstr>Результаты ОГЭ по математике в 2018 году в Мурманской области (на основе шкалы перевода баллов в отметки) </vt:lpstr>
      <vt:lpstr>Анализ результатов выполнения учащимися заданий 1 части КИМ </vt:lpstr>
      <vt:lpstr>Уровень сформированности компетенций учащихся Мурманской области по содержательным линиям </vt:lpstr>
      <vt:lpstr>Результаты выполнения учащимися 9-х классов Мурманской области заданий КИМ ОГЭ по блоку геометрия и проверяемым требованиям к математической подготовке в 2015-2018 гг. </vt:lpstr>
      <vt:lpstr>Уровни усвоения дидактических единиц</vt:lpstr>
      <vt:lpstr>Рекомендации по совершенствованию качества преподавания математики  в 2018/2019 учебном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Юля</dc:creator>
  <cp:lastModifiedBy>Юля</cp:lastModifiedBy>
  <cp:revision>17</cp:revision>
  <dcterms:created xsi:type="dcterms:W3CDTF">2014-09-16T21:32:06Z</dcterms:created>
  <dcterms:modified xsi:type="dcterms:W3CDTF">2018-11-18T10:35:28Z</dcterms:modified>
</cp:coreProperties>
</file>